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3.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64" r:id="rId5"/>
    <p:sldMasterId id="2147483791" r:id="rId6"/>
    <p:sldMasterId id="2147483894" r:id="rId7"/>
  </p:sldMasterIdLst>
  <p:notesMasterIdLst>
    <p:notesMasterId r:id="rId39"/>
  </p:notesMasterIdLst>
  <p:sldIdLst>
    <p:sldId id="303" r:id="rId8"/>
    <p:sldId id="295" r:id="rId9"/>
    <p:sldId id="301" r:id="rId10"/>
    <p:sldId id="273" r:id="rId11"/>
    <p:sldId id="274" r:id="rId12"/>
    <p:sldId id="275" r:id="rId13"/>
    <p:sldId id="276" r:id="rId14"/>
    <p:sldId id="277" r:id="rId15"/>
    <p:sldId id="278" r:id="rId16"/>
    <p:sldId id="279" r:id="rId17"/>
    <p:sldId id="306" r:id="rId18"/>
    <p:sldId id="308" r:id="rId19"/>
    <p:sldId id="307" r:id="rId20"/>
    <p:sldId id="309" r:id="rId21"/>
    <p:sldId id="280" r:id="rId22"/>
    <p:sldId id="281" r:id="rId23"/>
    <p:sldId id="282" r:id="rId24"/>
    <p:sldId id="300" r:id="rId25"/>
    <p:sldId id="283" r:id="rId26"/>
    <p:sldId id="284" r:id="rId27"/>
    <p:sldId id="285" r:id="rId28"/>
    <p:sldId id="286" r:id="rId29"/>
    <p:sldId id="289" r:id="rId30"/>
    <p:sldId id="290" r:id="rId31"/>
    <p:sldId id="265" r:id="rId32"/>
    <p:sldId id="291" r:id="rId33"/>
    <p:sldId id="296" r:id="rId34"/>
    <p:sldId id="297" r:id="rId35"/>
    <p:sldId id="292" r:id="rId36"/>
    <p:sldId id="304" r:id="rId37"/>
    <p:sldId id="299" r:id="rId38"/>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0E8C"/>
    <a:srgbClr val="A44180"/>
    <a:srgbClr val="7CB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85212" autoAdjust="0"/>
  </p:normalViewPr>
  <p:slideViewPr>
    <p:cSldViewPr snapToGrid="0">
      <p:cViewPr varScale="1">
        <p:scale>
          <a:sx n="71" d="100"/>
          <a:sy n="71" d="100"/>
        </p:scale>
        <p:origin x="922" y="6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52EC5-9246-4B0A-911B-15700DDB945E}"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4602B3F-4514-4762-9D46-ECF77435C280}">
      <dgm:prSet phldrT="[Text]"/>
      <dgm:spPr>
        <a:solidFill>
          <a:srgbClr val="EDEDED"/>
        </a:solidFill>
      </dgm:spPr>
      <dgm:t>
        <a:bodyPr/>
        <a:lstStyle/>
        <a:p>
          <a:endParaRPr lang="en-US" dirty="0"/>
        </a:p>
      </dgm:t>
    </dgm:pt>
    <dgm:pt modelId="{9279F2E3-DCD6-4263-8D92-E9FCE3E07159}" type="parTrans" cxnId="{1889EF84-1CC9-444B-A9E0-C9C2A6A10DF1}">
      <dgm:prSet/>
      <dgm:spPr/>
      <dgm:t>
        <a:bodyPr/>
        <a:lstStyle/>
        <a:p>
          <a:endParaRPr lang="en-US"/>
        </a:p>
      </dgm:t>
    </dgm:pt>
    <dgm:pt modelId="{BB26E596-6AAF-48A6-A21F-974553795244}" type="sibTrans" cxnId="{1889EF84-1CC9-444B-A9E0-C9C2A6A10DF1}">
      <dgm:prSet/>
      <dgm:spPr/>
      <dgm:t>
        <a:bodyPr/>
        <a:lstStyle/>
        <a:p>
          <a:endParaRPr lang="en-US"/>
        </a:p>
      </dgm:t>
    </dgm:pt>
    <dgm:pt modelId="{F786BAC6-5D22-4CFE-B6E9-9FB450F954C7}">
      <dgm:prSet phldrT="[Text]"/>
      <dgm:spPr>
        <a:solidFill>
          <a:srgbClr val="EDEDED"/>
        </a:solidFill>
      </dgm:spPr>
      <dgm:t>
        <a:bodyPr/>
        <a:lstStyle/>
        <a:p>
          <a:endParaRPr lang="en-US" dirty="0"/>
        </a:p>
      </dgm:t>
    </dgm:pt>
    <dgm:pt modelId="{A2F660A2-D172-46F4-B3ED-7EDDC18D66A6}" type="parTrans" cxnId="{C4495F58-E542-4F8E-BFAA-A53CF99EE751}">
      <dgm:prSet/>
      <dgm:spPr/>
      <dgm:t>
        <a:bodyPr/>
        <a:lstStyle/>
        <a:p>
          <a:endParaRPr lang="en-US"/>
        </a:p>
      </dgm:t>
    </dgm:pt>
    <dgm:pt modelId="{071DBADE-07E3-4BE0-94C7-FCC836C91FAF}" type="sibTrans" cxnId="{C4495F58-E542-4F8E-BFAA-A53CF99EE751}">
      <dgm:prSet/>
      <dgm:spPr/>
      <dgm:t>
        <a:bodyPr/>
        <a:lstStyle/>
        <a:p>
          <a:endParaRPr lang="en-US"/>
        </a:p>
      </dgm:t>
    </dgm:pt>
    <dgm:pt modelId="{2DDC4F23-6746-4BCA-863E-A5A34E191B93}">
      <dgm:prSet phldrT="[Text]"/>
      <dgm:spPr>
        <a:solidFill>
          <a:srgbClr val="EDEDED"/>
        </a:solidFill>
      </dgm:spPr>
      <dgm:t>
        <a:bodyPr/>
        <a:lstStyle/>
        <a:p>
          <a:endParaRPr lang="en-US" dirty="0"/>
        </a:p>
      </dgm:t>
    </dgm:pt>
    <dgm:pt modelId="{F30E5552-95EE-420D-BCA0-087B3DD31D09}" type="parTrans" cxnId="{9FAB13A8-A4A8-4D0F-94E6-0ADE00BCD923}">
      <dgm:prSet/>
      <dgm:spPr/>
      <dgm:t>
        <a:bodyPr/>
        <a:lstStyle/>
        <a:p>
          <a:endParaRPr lang="en-US"/>
        </a:p>
      </dgm:t>
    </dgm:pt>
    <dgm:pt modelId="{B2E13BC5-8B66-40EF-B551-13C97CC933FE}" type="sibTrans" cxnId="{9FAB13A8-A4A8-4D0F-94E6-0ADE00BCD923}">
      <dgm:prSet/>
      <dgm:spPr/>
      <dgm:t>
        <a:bodyPr/>
        <a:lstStyle/>
        <a:p>
          <a:endParaRPr lang="en-US"/>
        </a:p>
      </dgm:t>
    </dgm:pt>
    <dgm:pt modelId="{7494A154-5008-4EB9-B40F-C89A5D308BD9}">
      <dgm:prSet phldrT="[Text]"/>
      <dgm:spPr>
        <a:solidFill>
          <a:srgbClr val="EDEDED"/>
        </a:solidFill>
      </dgm:spPr>
      <dgm:t>
        <a:bodyPr/>
        <a:lstStyle/>
        <a:p>
          <a:endParaRPr lang="en-US" dirty="0"/>
        </a:p>
      </dgm:t>
    </dgm:pt>
    <dgm:pt modelId="{9E2ADEB3-ECF0-47F3-AA9C-1D3EB624233C}" type="parTrans" cxnId="{4F51CA90-EC5A-4E60-A5F4-8C3B587C3312}">
      <dgm:prSet/>
      <dgm:spPr/>
      <dgm:t>
        <a:bodyPr/>
        <a:lstStyle/>
        <a:p>
          <a:endParaRPr lang="en-US"/>
        </a:p>
      </dgm:t>
    </dgm:pt>
    <dgm:pt modelId="{9FB5888C-68E1-4808-9892-7B65F63FEBDB}" type="sibTrans" cxnId="{4F51CA90-EC5A-4E60-A5F4-8C3B587C3312}">
      <dgm:prSet/>
      <dgm:spPr/>
      <dgm:t>
        <a:bodyPr/>
        <a:lstStyle/>
        <a:p>
          <a:endParaRPr lang="en-US"/>
        </a:p>
      </dgm:t>
    </dgm:pt>
    <dgm:pt modelId="{106F9109-FA6F-42DF-BC79-B80ACDF81704}" type="pres">
      <dgm:prSet presAssocID="{71452EC5-9246-4B0A-911B-15700DDB945E}" presName="cycleMatrixDiagram" presStyleCnt="0">
        <dgm:presLayoutVars>
          <dgm:chMax val="1"/>
          <dgm:dir/>
          <dgm:animLvl val="lvl"/>
          <dgm:resizeHandles val="exact"/>
        </dgm:presLayoutVars>
      </dgm:prSet>
      <dgm:spPr/>
      <dgm:t>
        <a:bodyPr/>
        <a:lstStyle/>
        <a:p>
          <a:endParaRPr lang="en-US"/>
        </a:p>
      </dgm:t>
    </dgm:pt>
    <dgm:pt modelId="{B841E12C-6D1B-453D-82EC-CDCEFA700CBB}" type="pres">
      <dgm:prSet presAssocID="{71452EC5-9246-4B0A-911B-15700DDB945E}" presName="children" presStyleCnt="0"/>
      <dgm:spPr/>
    </dgm:pt>
    <dgm:pt modelId="{246C20A0-EE1C-4A7B-A151-DEB9CB2BBB0C}" type="pres">
      <dgm:prSet presAssocID="{71452EC5-9246-4B0A-911B-15700DDB945E}" presName="childPlaceholder" presStyleCnt="0"/>
      <dgm:spPr/>
    </dgm:pt>
    <dgm:pt modelId="{88F1D296-724A-4940-9409-C9B28AAE14F3}" type="pres">
      <dgm:prSet presAssocID="{71452EC5-9246-4B0A-911B-15700DDB945E}" presName="circle" presStyleCnt="0"/>
      <dgm:spPr/>
    </dgm:pt>
    <dgm:pt modelId="{CE98E435-B96D-4C2C-A63C-8D63643F4B13}" type="pres">
      <dgm:prSet presAssocID="{71452EC5-9246-4B0A-911B-15700DDB945E}" presName="quadrant1" presStyleLbl="node1" presStyleIdx="0" presStyleCnt="4">
        <dgm:presLayoutVars>
          <dgm:chMax val="1"/>
          <dgm:bulletEnabled val="1"/>
        </dgm:presLayoutVars>
      </dgm:prSet>
      <dgm:spPr/>
      <dgm:t>
        <a:bodyPr/>
        <a:lstStyle/>
        <a:p>
          <a:endParaRPr lang="en-US"/>
        </a:p>
      </dgm:t>
    </dgm:pt>
    <dgm:pt modelId="{F4C8F376-3216-4F3B-8F2B-08694EB98569}" type="pres">
      <dgm:prSet presAssocID="{71452EC5-9246-4B0A-911B-15700DDB945E}" presName="quadrant2" presStyleLbl="node1" presStyleIdx="1" presStyleCnt="4">
        <dgm:presLayoutVars>
          <dgm:chMax val="1"/>
          <dgm:bulletEnabled val="1"/>
        </dgm:presLayoutVars>
      </dgm:prSet>
      <dgm:spPr/>
      <dgm:t>
        <a:bodyPr/>
        <a:lstStyle/>
        <a:p>
          <a:endParaRPr lang="en-US"/>
        </a:p>
      </dgm:t>
    </dgm:pt>
    <dgm:pt modelId="{F9F5A63C-DBBA-4A97-8115-8621CD43AC18}" type="pres">
      <dgm:prSet presAssocID="{71452EC5-9246-4B0A-911B-15700DDB945E}" presName="quadrant3" presStyleLbl="node1" presStyleIdx="2" presStyleCnt="4">
        <dgm:presLayoutVars>
          <dgm:chMax val="1"/>
          <dgm:bulletEnabled val="1"/>
        </dgm:presLayoutVars>
      </dgm:prSet>
      <dgm:spPr/>
      <dgm:t>
        <a:bodyPr/>
        <a:lstStyle/>
        <a:p>
          <a:endParaRPr lang="en-US"/>
        </a:p>
      </dgm:t>
    </dgm:pt>
    <dgm:pt modelId="{27CF3F67-1D1B-4E56-B652-5AE494475567}" type="pres">
      <dgm:prSet presAssocID="{71452EC5-9246-4B0A-911B-15700DDB945E}" presName="quadrant4" presStyleLbl="node1" presStyleIdx="3" presStyleCnt="4">
        <dgm:presLayoutVars>
          <dgm:chMax val="1"/>
          <dgm:bulletEnabled val="1"/>
        </dgm:presLayoutVars>
      </dgm:prSet>
      <dgm:spPr/>
      <dgm:t>
        <a:bodyPr/>
        <a:lstStyle/>
        <a:p>
          <a:endParaRPr lang="en-US"/>
        </a:p>
      </dgm:t>
    </dgm:pt>
    <dgm:pt modelId="{7AC1411E-0206-411C-9402-1C614BE18501}" type="pres">
      <dgm:prSet presAssocID="{71452EC5-9246-4B0A-911B-15700DDB945E}" presName="quadrantPlaceholder" presStyleCnt="0"/>
      <dgm:spPr/>
    </dgm:pt>
    <dgm:pt modelId="{BED19BC4-7D1C-45DE-A52E-682DEE6BD005}" type="pres">
      <dgm:prSet presAssocID="{71452EC5-9246-4B0A-911B-15700DDB945E}" presName="center1" presStyleLbl="fgShp" presStyleIdx="0" presStyleCnt="2"/>
      <dgm:spPr/>
    </dgm:pt>
    <dgm:pt modelId="{2DCE3676-41E9-487C-8CA3-2D6661BF6A84}" type="pres">
      <dgm:prSet presAssocID="{71452EC5-9246-4B0A-911B-15700DDB945E}" presName="center2" presStyleLbl="fgShp" presStyleIdx="1" presStyleCnt="2"/>
      <dgm:spPr/>
    </dgm:pt>
  </dgm:ptLst>
  <dgm:cxnLst>
    <dgm:cxn modelId="{1889EF84-1CC9-444B-A9E0-C9C2A6A10DF1}" srcId="{71452EC5-9246-4B0A-911B-15700DDB945E}" destId="{84602B3F-4514-4762-9D46-ECF77435C280}" srcOrd="0" destOrd="0" parTransId="{9279F2E3-DCD6-4263-8D92-E9FCE3E07159}" sibTransId="{BB26E596-6AAF-48A6-A21F-974553795244}"/>
    <dgm:cxn modelId="{B917EAE6-D42F-2747-AA29-5347208C967D}" type="presOf" srcId="{84602B3F-4514-4762-9D46-ECF77435C280}" destId="{CE98E435-B96D-4C2C-A63C-8D63643F4B13}" srcOrd="0" destOrd="0" presId="urn:microsoft.com/office/officeart/2005/8/layout/cycle4"/>
    <dgm:cxn modelId="{4F51CA90-EC5A-4E60-A5F4-8C3B587C3312}" srcId="{71452EC5-9246-4B0A-911B-15700DDB945E}" destId="{7494A154-5008-4EB9-B40F-C89A5D308BD9}" srcOrd="3" destOrd="0" parTransId="{9E2ADEB3-ECF0-47F3-AA9C-1D3EB624233C}" sibTransId="{9FB5888C-68E1-4808-9892-7B65F63FEBDB}"/>
    <dgm:cxn modelId="{0F0161E7-3E48-8947-AFAB-73E963F492E4}" type="presOf" srcId="{71452EC5-9246-4B0A-911B-15700DDB945E}" destId="{106F9109-FA6F-42DF-BC79-B80ACDF81704}" srcOrd="0" destOrd="0" presId="urn:microsoft.com/office/officeart/2005/8/layout/cycle4"/>
    <dgm:cxn modelId="{FBDD5D37-DD1E-E143-9BD5-214F84BB3210}" type="presOf" srcId="{7494A154-5008-4EB9-B40F-C89A5D308BD9}" destId="{27CF3F67-1D1B-4E56-B652-5AE494475567}" srcOrd="0" destOrd="0" presId="urn:microsoft.com/office/officeart/2005/8/layout/cycle4"/>
    <dgm:cxn modelId="{BCD6BC6F-2B01-7A49-8030-641453430D62}" type="presOf" srcId="{F786BAC6-5D22-4CFE-B6E9-9FB450F954C7}" destId="{F4C8F376-3216-4F3B-8F2B-08694EB98569}" srcOrd="0" destOrd="0" presId="urn:microsoft.com/office/officeart/2005/8/layout/cycle4"/>
    <dgm:cxn modelId="{9FAB13A8-A4A8-4D0F-94E6-0ADE00BCD923}" srcId="{71452EC5-9246-4B0A-911B-15700DDB945E}" destId="{2DDC4F23-6746-4BCA-863E-A5A34E191B93}" srcOrd="2" destOrd="0" parTransId="{F30E5552-95EE-420D-BCA0-087B3DD31D09}" sibTransId="{B2E13BC5-8B66-40EF-B551-13C97CC933FE}"/>
    <dgm:cxn modelId="{C4495F58-E542-4F8E-BFAA-A53CF99EE751}" srcId="{71452EC5-9246-4B0A-911B-15700DDB945E}" destId="{F786BAC6-5D22-4CFE-B6E9-9FB450F954C7}" srcOrd="1" destOrd="0" parTransId="{A2F660A2-D172-46F4-B3ED-7EDDC18D66A6}" sibTransId="{071DBADE-07E3-4BE0-94C7-FCC836C91FAF}"/>
    <dgm:cxn modelId="{AF693638-8961-9645-8EA9-27F39A341D62}" type="presOf" srcId="{2DDC4F23-6746-4BCA-863E-A5A34E191B93}" destId="{F9F5A63C-DBBA-4A97-8115-8621CD43AC18}" srcOrd="0" destOrd="0" presId="urn:microsoft.com/office/officeart/2005/8/layout/cycle4"/>
    <dgm:cxn modelId="{6EE37657-E8DC-0247-9153-E6B3E083BB83}" type="presParOf" srcId="{106F9109-FA6F-42DF-BC79-B80ACDF81704}" destId="{B841E12C-6D1B-453D-82EC-CDCEFA700CBB}" srcOrd="0" destOrd="0" presId="urn:microsoft.com/office/officeart/2005/8/layout/cycle4"/>
    <dgm:cxn modelId="{68093771-145C-CD45-92C1-67E89B46F99D}" type="presParOf" srcId="{B841E12C-6D1B-453D-82EC-CDCEFA700CBB}" destId="{246C20A0-EE1C-4A7B-A151-DEB9CB2BBB0C}" srcOrd="0" destOrd="0" presId="urn:microsoft.com/office/officeart/2005/8/layout/cycle4"/>
    <dgm:cxn modelId="{14807801-7123-CE49-B97C-01F31B28D5D7}" type="presParOf" srcId="{106F9109-FA6F-42DF-BC79-B80ACDF81704}" destId="{88F1D296-724A-4940-9409-C9B28AAE14F3}" srcOrd="1" destOrd="0" presId="urn:microsoft.com/office/officeart/2005/8/layout/cycle4"/>
    <dgm:cxn modelId="{2A9017C2-EC56-904B-BB0B-4E4001AE0651}" type="presParOf" srcId="{88F1D296-724A-4940-9409-C9B28AAE14F3}" destId="{CE98E435-B96D-4C2C-A63C-8D63643F4B13}" srcOrd="0" destOrd="0" presId="urn:microsoft.com/office/officeart/2005/8/layout/cycle4"/>
    <dgm:cxn modelId="{8ECC42CB-B3D7-1B43-854A-B3CD5C9C3711}" type="presParOf" srcId="{88F1D296-724A-4940-9409-C9B28AAE14F3}" destId="{F4C8F376-3216-4F3B-8F2B-08694EB98569}" srcOrd="1" destOrd="0" presId="urn:microsoft.com/office/officeart/2005/8/layout/cycle4"/>
    <dgm:cxn modelId="{3C3F3EC5-5977-A24E-A990-2FBEE52C4761}" type="presParOf" srcId="{88F1D296-724A-4940-9409-C9B28AAE14F3}" destId="{F9F5A63C-DBBA-4A97-8115-8621CD43AC18}" srcOrd="2" destOrd="0" presId="urn:microsoft.com/office/officeart/2005/8/layout/cycle4"/>
    <dgm:cxn modelId="{8AF5C4D5-10FC-EC47-AAD4-EC2B1A10C765}" type="presParOf" srcId="{88F1D296-724A-4940-9409-C9B28AAE14F3}" destId="{27CF3F67-1D1B-4E56-B652-5AE494475567}" srcOrd="3" destOrd="0" presId="urn:microsoft.com/office/officeart/2005/8/layout/cycle4"/>
    <dgm:cxn modelId="{3A87CA68-115E-0246-9BBC-C2C96E70EA51}" type="presParOf" srcId="{88F1D296-724A-4940-9409-C9B28AAE14F3}" destId="{7AC1411E-0206-411C-9402-1C614BE18501}" srcOrd="4" destOrd="0" presId="urn:microsoft.com/office/officeart/2005/8/layout/cycle4"/>
    <dgm:cxn modelId="{FE3DD9B2-1481-C04D-BE0D-B0570C898DDC}" type="presParOf" srcId="{106F9109-FA6F-42DF-BC79-B80ACDF81704}" destId="{BED19BC4-7D1C-45DE-A52E-682DEE6BD005}" srcOrd="2" destOrd="0" presId="urn:microsoft.com/office/officeart/2005/8/layout/cycle4"/>
    <dgm:cxn modelId="{988D4078-5C58-F145-A4DB-6B9D239196BF}" type="presParOf" srcId="{106F9109-FA6F-42DF-BC79-B80ACDF81704}" destId="{2DCE3676-41E9-487C-8CA3-2D6661BF6A8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52EC5-9246-4B0A-911B-15700DDB945E}"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4602B3F-4514-4762-9D46-ECF77435C280}">
      <dgm:prSet phldrT="[Text]"/>
      <dgm:spPr>
        <a:solidFill>
          <a:srgbClr val="EDEDED"/>
        </a:solidFill>
      </dgm:spPr>
      <dgm:t>
        <a:bodyPr/>
        <a:lstStyle/>
        <a:p>
          <a:endParaRPr lang="en-US" dirty="0"/>
        </a:p>
      </dgm:t>
    </dgm:pt>
    <dgm:pt modelId="{9279F2E3-DCD6-4263-8D92-E9FCE3E07159}" type="parTrans" cxnId="{1889EF84-1CC9-444B-A9E0-C9C2A6A10DF1}">
      <dgm:prSet/>
      <dgm:spPr/>
      <dgm:t>
        <a:bodyPr/>
        <a:lstStyle/>
        <a:p>
          <a:endParaRPr lang="en-US"/>
        </a:p>
      </dgm:t>
    </dgm:pt>
    <dgm:pt modelId="{BB26E596-6AAF-48A6-A21F-974553795244}" type="sibTrans" cxnId="{1889EF84-1CC9-444B-A9E0-C9C2A6A10DF1}">
      <dgm:prSet/>
      <dgm:spPr/>
      <dgm:t>
        <a:bodyPr/>
        <a:lstStyle/>
        <a:p>
          <a:endParaRPr lang="en-US"/>
        </a:p>
      </dgm:t>
    </dgm:pt>
    <dgm:pt modelId="{F786BAC6-5D22-4CFE-B6E9-9FB450F954C7}">
      <dgm:prSet phldrT="[Text]"/>
      <dgm:spPr>
        <a:solidFill>
          <a:srgbClr val="EDEDED"/>
        </a:solidFill>
      </dgm:spPr>
      <dgm:t>
        <a:bodyPr/>
        <a:lstStyle/>
        <a:p>
          <a:endParaRPr lang="en-US" dirty="0"/>
        </a:p>
      </dgm:t>
    </dgm:pt>
    <dgm:pt modelId="{A2F660A2-D172-46F4-B3ED-7EDDC18D66A6}" type="parTrans" cxnId="{C4495F58-E542-4F8E-BFAA-A53CF99EE751}">
      <dgm:prSet/>
      <dgm:spPr/>
      <dgm:t>
        <a:bodyPr/>
        <a:lstStyle/>
        <a:p>
          <a:endParaRPr lang="en-US"/>
        </a:p>
      </dgm:t>
    </dgm:pt>
    <dgm:pt modelId="{071DBADE-07E3-4BE0-94C7-FCC836C91FAF}" type="sibTrans" cxnId="{C4495F58-E542-4F8E-BFAA-A53CF99EE751}">
      <dgm:prSet/>
      <dgm:spPr/>
      <dgm:t>
        <a:bodyPr/>
        <a:lstStyle/>
        <a:p>
          <a:endParaRPr lang="en-US"/>
        </a:p>
      </dgm:t>
    </dgm:pt>
    <dgm:pt modelId="{2DDC4F23-6746-4BCA-863E-A5A34E191B93}">
      <dgm:prSet phldrT="[Text]"/>
      <dgm:spPr>
        <a:solidFill>
          <a:srgbClr val="EDEDED"/>
        </a:solidFill>
      </dgm:spPr>
      <dgm:t>
        <a:bodyPr/>
        <a:lstStyle/>
        <a:p>
          <a:endParaRPr lang="en-US" dirty="0"/>
        </a:p>
      </dgm:t>
    </dgm:pt>
    <dgm:pt modelId="{F30E5552-95EE-420D-BCA0-087B3DD31D09}" type="parTrans" cxnId="{9FAB13A8-A4A8-4D0F-94E6-0ADE00BCD923}">
      <dgm:prSet/>
      <dgm:spPr/>
      <dgm:t>
        <a:bodyPr/>
        <a:lstStyle/>
        <a:p>
          <a:endParaRPr lang="en-US"/>
        </a:p>
      </dgm:t>
    </dgm:pt>
    <dgm:pt modelId="{B2E13BC5-8B66-40EF-B551-13C97CC933FE}" type="sibTrans" cxnId="{9FAB13A8-A4A8-4D0F-94E6-0ADE00BCD923}">
      <dgm:prSet/>
      <dgm:spPr/>
      <dgm:t>
        <a:bodyPr/>
        <a:lstStyle/>
        <a:p>
          <a:endParaRPr lang="en-US"/>
        </a:p>
      </dgm:t>
    </dgm:pt>
    <dgm:pt modelId="{7494A154-5008-4EB9-B40F-C89A5D308BD9}">
      <dgm:prSet phldrT="[Text]"/>
      <dgm:spPr>
        <a:solidFill>
          <a:srgbClr val="EDEDED"/>
        </a:solidFill>
      </dgm:spPr>
      <dgm:t>
        <a:bodyPr/>
        <a:lstStyle/>
        <a:p>
          <a:endParaRPr lang="en-US" dirty="0"/>
        </a:p>
      </dgm:t>
    </dgm:pt>
    <dgm:pt modelId="{9E2ADEB3-ECF0-47F3-AA9C-1D3EB624233C}" type="parTrans" cxnId="{4F51CA90-EC5A-4E60-A5F4-8C3B587C3312}">
      <dgm:prSet/>
      <dgm:spPr/>
      <dgm:t>
        <a:bodyPr/>
        <a:lstStyle/>
        <a:p>
          <a:endParaRPr lang="en-US"/>
        </a:p>
      </dgm:t>
    </dgm:pt>
    <dgm:pt modelId="{9FB5888C-68E1-4808-9892-7B65F63FEBDB}" type="sibTrans" cxnId="{4F51CA90-EC5A-4E60-A5F4-8C3B587C3312}">
      <dgm:prSet/>
      <dgm:spPr/>
      <dgm:t>
        <a:bodyPr/>
        <a:lstStyle/>
        <a:p>
          <a:endParaRPr lang="en-US"/>
        </a:p>
      </dgm:t>
    </dgm:pt>
    <dgm:pt modelId="{106F9109-FA6F-42DF-BC79-B80ACDF81704}" type="pres">
      <dgm:prSet presAssocID="{71452EC5-9246-4B0A-911B-15700DDB945E}" presName="cycleMatrixDiagram" presStyleCnt="0">
        <dgm:presLayoutVars>
          <dgm:chMax val="1"/>
          <dgm:dir/>
          <dgm:animLvl val="lvl"/>
          <dgm:resizeHandles val="exact"/>
        </dgm:presLayoutVars>
      </dgm:prSet>
      <dgm:spPr/>
      <dgm:t>
        <a:bodyPr/>
        <a:lstStyle/>
        <a:p>
          <a:endParaRPr lang="en-US"/>
        </a:p>
      </dgm:t>
    </dgm:pt>
    <dgm:pt modelId="{B841E12C-6D1B-453D-82EC-CDCEFA700CBB}" type="pres">
      <dgm:prSet presAssocID="{71452EC5-9246-4B0A-911B-15700DDB945E}" presName="children" presStyleCnt="0"/>
      <dgm:spPr/>
    </dgm:pt>
    <dgm:pt modelId="{246C20A0-EE1C-4A7B-A151-DEB9CB2BBB0C}" type="pres">
      <dgm:prSet presAssocID="{71452EC5-9246-4B0A-911B-15700DDB945E}" presName="childPlaceholder" presStyleCnt="0"/>
      <dgm:spPr/>
    </dgm:pt>
    <dgm:pt modelId="{88F1D296-724A-4940-9409-C9B28AAE14F3}" type="pres">
      <dgm:prSet presAssocID="{71452EC5-9246-4B0A-911B-15700DDB945E}" presName="circle" presStyleCnt="0"/>
      <dgm:spPr/>
    </dgm:pt>
    <dgm:pt modelId="{CE98E435-B96D-4C2C-A63C-8D63643F4B13}" type="pres">
      <dgm:prSet presAssocID="{71452EC5-9246-4B0A-911B-15700DDB945E}" presName="quadrant1" presStyleLbl="node1" presStyleIdx="0" presStyleCnt="4">
        <dgm:presLayoutVars>
          <dgm:chMax val="1"/>
          <dgm:bulletEnabled val="1"/>
        </dgm:presLayoutVars>
      </dgm:prSet>
      <dgm:spPr/>
      <dgm:t>
        <a:bodyPr/>
        <a:lstStyle/>
        <a:p>
          <a:endParaRPr lang="en-US"/>
        </a:p>
      </dgm:t>
    </dgm:pt>
    <dgm:pt modelId="{F4C8F376-3216-4F3B-8F2B-08694EB98569}" type="pres">
      <dgm:prSet presAssocID="{71452EC5-9246-4B0A-911B-15700DDB945E}" presName="quadrant2" presStyleLbl="node1" presStyleIdx="1" presStyleCnt="4">
        <dgm:presLayoutVars>
          <dgm:chMax val="1"/>
          <dgm:bulletEnabled val="1"/>
        </dgm:presLayoutVars>
      </dgm:prSet>
      <dgm:spPr/>
      <dgm:t>
        <a:bodyPr/>
        <a:lstStyle/>
        <a:p>
          <a:endParaRPr lang="en-US"/>
        </a:p>
      </dgm:t>
    </dgm:pt>
    <dgm:pt modelId="{F9F5A63C-DBBA-4A97-8115-8621CD43AC18}" type="pres">
      <dgm:prSet presAssocID="{71452EC5-9246-4B0A-911B-15700DDB945E}" presName="quadrant3" presStyleLbl="node1" presStyleIdx="2" presStyleCnt="4">
        <dgm:presLayoutVars>
          <dgm:chMax val="1"/>
          <dgm:bulletEnabled val="1"/>
        </dgm:presLayoutVars>
      </dgm:prSet>
      <dgm:spPr/>
      <dgm:t>
        <a:bodyPr/>
        <a:lstStyle/>
        <a:p>
          <a:endParaRPr lang="en-US"/>
        </a:p>
      </dgm:t>
    </dgm:pt>
    <dgm:pt modelId="{27CF3F67-1D1B-4E56-B652-5AE494475567}" type="pres">
      <dgm:prSet presAssocID="{71452EC5-9246-4B0A-911B-15700DDB945E}" presName="quadrant4" presStyleLbl="node1" presStyleIdx="3" presStyleCnt="4">
        <dgm:presLayoutVars>
          <dgm:chMax val="1"/>
          <dgm:bulletEnabled val="1"/>
        </dgm:presLayoutVars>
      </dgm:prSet>
      <dgm:spPr/>
      <dgm:t>
        <a:bodyPr/>
        <a:lstStyle/>
        <a:p>
          <a:endParaRPr lang="en-US"/>
        </a:p>
      </dgm:t>
    </dgm:pt>
    <dgm:pt modelId="{7AC1411E-0206-411C-9402-1C614BE18501}" type="pres">
      <dgm:prSet presAssocID="{71452EC5-9246-4B0A-911B-15700DDB945E}" presName="quadrantPlaceholder" presStyleCnt="0"/>
      <dgm:spPr/>
    </dgm:pt>
    <dgm:pt modelId="{BED19BC4-7D1C-45DE-A52E-682DEE6BD005}" type="pres">
      <dgm:prSet presAssocID="{71452EC5-9246-4B0A-911B-15700DDB945E}" presName="center1" presStyleLbl="fgShp" presStyleIdx="0" presStyleCnt="2"/>
      <dgm:spPr/>
    </dgm:pt>
    <dgm:pt modelId="{2DCE3676-41E9-487C-8CA3-2D6661BF6A84}" type="pres">
      <dgm:prSet presAssocID="{71452EC5-9246-4B0A-911B-15700DDB945E}" presName="center2" presStyleLbl="fgShp" presStyleIdx="1" presStyleCnt="2"/>
      <dgm:spPr/>
    </dgm:pt>
  </dgm:ptLst>
  <dgm:cxnLst>
    <dgm:cxn modelId="{1889EF84-1CC9-444B-A9E0-C9C2A6A10DF1}" srcId="{71452EC5-9246-4B0A-911B-15700DDB945E}" destId="{84602B3F-4514-4762-9D46-ECF77435C280}" srcOrd="0" destOrd="0" parTransId="{9279F2E3-DCD6-4263-8D92-E9FCE3E07159}" sibTransId="{BB26E596-6AAF-48A6-A21F-974553795244}"/>
    <dgm:cxn modelId="{B37768B0-BD0C-B74E-A692-CA1E7EBCD5AF}" type="presOf" srcId="{F786BAC6-5D22-4CFE-B6E9-9FB450F954C7}" destId="{F4C8F376-3216-4F3B-8F2B-08694EB98569}" srcOrd="0" destOrd="0" presId="urn:microsoft.com/office/officeart/2005/8/layout/cycle4"/>
    <dgm:cxn modelId="{B7FE0C78-F6F2-AC46-A971-C71A6137B775}" type="presOf" srcId="{71452EC5-9246-4B0A-911B-15700DDB945E}" destId="{106F9109-FA6F-42DF-BC79-B80ACDF81704}" srcOrd="0" destOrd="0" presId="urn:microsoft.com/office/officeart/2005/8/layout/cycle4"/>
    <dgm:cxn modelId="{F32770BA-CDCF-EA46-B635-51CC24E4EF3E}" type="presOf" srcId="{7494A154-5008-4EB9-B40F-C89A5D308BD9}" destId="{27CF3F67-1D1B-4E56-B652-5AE494475567}" srcOrd="0" destOrd="0" presId="urn:microsoft.com/office/officeart/2005/8/layout/cycle4"/>
    <dgm:cxn modelId="{1FE07605-2DB8-5045-AAF2-5E4309335308}" type="presOf" srcId="{84602B3F-4514-4762-9D46-ECF77435C280}" destId="{CE98E435-B96D-4C2C-A63C-8D63643F4B13}" srcOrd="0" destOrd="0" presId="urn:microsoft.com/office/officeart/2005/8/layout/cycle4"/>
    <dgm:cxn modelId="{4F51CA90-EC5A-4E60-A5F4-8C3B587C3312}" srcId="{71452EC5-9246-4B0A-911B-15700DDB945E}" destId="{7494A154-5008-4EB9-B40F-C89A5D308BD9}" srcOrd="3" destOrd="0" parTransId="{9E2ADEB3-ECF0-47F3-AA9C-1D3EB624233C}" sibTransId="{9FB5888C-68E1-4808-9892-7B65F63FEBDB}"/>
    <dgm:cxn modelId="{9FAB13A8-A4A8-4D0F-94E6-0ADE00BCD923}" srcId="{71452EC5-9246-4B0A-911B-15700DDB945E}" destId="{2DDC4F23-6746-4BCA-863E-A5A34E191B93}" srcOrd="2" destOrd="0" parTransId="{F30E5552-95EE-420D-BCA0-087B3DD31D09}" sibTransId="{B2E13BC5-8B66-40EF-B551-13C97CC933FE}"/>
    <dgm:cxn modelId="{7235C55F-762F-F84D-BC68-6214551F4A01}" type="presOf" srcId="{2DDC4F23-6746-4BCA-863E-A5A34E191B93}" destId="{F9F5A63C-DBBA-4A97-8115-8621CD43AC18}" srcOrd="0" destOrd="0" presId="urn:microsoft.com/office/officeart/2005/8/layout/cycle4"/>
    <dgm:cxn modelId="{C4495F58-E542-4F8E-BFAA-A53CF99EE751}" srcId="{71452EC5-9246-4B0A-911B-15700DDB945E}" destId="{F786BAC6-5D22-4CFE-B6E9-9FB450F954C7}" srcOrd="1" destOrd="0" parTransId="{A2F660A2-D172-46F4-B3ED-7EDDC18D66A6}" sibTransId="{071DBADE-07E3-4BE0-94C7-FCC836C91FAF}"/>
    <dgm:cxn modelId="{876E0FE9-206C-5541-833D-0F7E0423CA56}" type="presParOf" srcId="{106F9109-FA6F-42DF-BC79-B80ACDF81704}" destId="{B841E12C-6D1B-453D-82EC-CDCEFA700CBB}" srcOrd="0" destOrd="0" presId="urn:microsoft.com/office/officeart/2005/8/layout/cycle4"/>
    <dgm:cxn modelId="{B389E3F8-42E2-F649-929F-DBDC98063B9B}" type="presParOf" srcId="{B841E12C-6D1B-453D-82EC-CDCEFA700CBB}" destId="{246C20A0-EE1C-4A7B-A151-DEB9CB2BBB0C}" srcOrd="0" destOrd="0" presId="urn:microsoft.com/office/officeart/2005/8/layout/cycle4"/>
    <dgm:cxn modelId="{5096BA0B-BF8E-1E40-B7C5-DC01D6384C4D}" type="presParOf" srcId="{106F9109-FA6F-42DF-BC79-B80ACDF81704}" destId="{88F1D296-724A-4940-9409-C9B28AAE14F3}" srcOrd="1" destOrd="0" presId="urn:microsoft.com/office/officeart/2005/8/layout/cycle4"/>
    <dgm:cxn modelId="{DADA8828-61FE-B04F-9F55-9515C6452C26}" type="presParOf" srcId="{88F1D296-724A-4940-9409-C9B28AAE14F3}" destId="{CE98E435-B96D-4C2C-A63C-8D63643F4B13}" srcOrd="0" destOrd="0" presId="urn:microsoft.com/office/officeart/2005/8/layout/cycle4"/>
    <dgm:cxn modelId="{1F7A4624-1B85-164E-B778-EDDB48B33CDC}" type="presParOf" srcId="{88F1D296-724A-4940-9409-C9B28AAE14F3}" destId="{F4C8F376-3216-4F3B-8F2B-08694EB98569}" srcOrd="1" destOrd="0" presId="urn:microsoft.com/office/officeart/2005/8/layout/cycle4"/>
    <dgm:cxn modelId="{A4341DE7-FB91-6148-876B-829D18D2F1A1}" type="presParOf" srcId="{88F1D296-724A-4940-9409-C9B28AAE14F3}" destId="{F9F5A63C-DBBA-4A97-8115-8621CD43AC18}" srcOrd="2" destOrd="0" presId="urn:microsoft.com/office/officeart/2005/8/layout/cycle4"/>
    <dgm:cxn modelId="{FC8E25DB-A02A-1547-A856-B2CF90C79C67}" type="presParOf" srcId="{88F1D296-724A-4940-9409-C9B28AAE14F3}" destId="{27CF3F67-1D1B-4E56-B652-5AE494475567}" srcOrd="3" destOrd="0" presId="urn:microsoft.com/office/officeart/2005/8/layout/cycle4"/>
    <dgm:cxn modelId="{64F0A0BB-32A9-7948-98CC-0D0A6DD98986}" type="presParOf" srcId="{88F1D296-724A-4940-9409-C9B28AAE14F3}" destId="{7AC1411E-0206-411C-9402-1C614BE18501}" srcOrd="4" destOrd="0" presId="urn:microsoft.com/office/officeart/2005/8/layout/cycle4"/>
    <dgm:cxn modelId="{C10AA44B-DDE6-4941-9A0C-F4DC3A9501BD}" type="presParOf" srcId="{106F9109-FA6F-42DF-BC79-B80ACDF81704}" destId="{BED19BC4-7D1C-45DE-A52E-682DEE6BD005}" srcOrd="2" destOrd="0" presId="urn:microsoft.com/office/officeart/2005/8/layout/cycle4"/>
    <dgm:cxn modelId="{CDAE7A17-70EA-7945-800D-81708AB2B6FF}" type="presParOf" srcId="{106F9109-FA6F-42DF-BC79-B80ACDF81704}" destId="{2DCE3676-41E9-487C-8CA3-2D6661BF6A8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92D0F5-325C-4760-A628-82A5B79EF56A}" type="doc">
      <dgm:prSet loTypeId="urn:microsoft.com/office/officeart/2005/8/layout/hierarchy1" loCatId="hierarchy" qsTypeId="urn:microsoft.com/office/officeart/2005/8/quickstyle/simple3" qsCatId="simple" csTypeId="urn:microsoft.com/office/officeart/2005/8/colors/accent4_2" csCatId="accent4" phldr="1"/>
      <dgm:spPr/>
    </dgm:pt>
    <dgm:pt modelId="{58443000-4F22-43C5-91A0-4B001D54D042}">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effectLst/>
              <a:latin typeface="Arial" panose="020B0604020202020204" pitchFamily="34" charset="0"/>
            </a:rPr>
            <a:t>Governors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effectLst/>
              <a:latin typeface="Arial" panose="020B0604020202020204" pitchFamily="34" charset="0"/>
            </a:rPr>
            <a:t>IT (DA) ~ Business</a:t>
          </a:r>
        </a:p>
      </dgm:t>
    </dgm:pt>
    <dgm:pt modelId="{193334D1-CADF-41B2-82A3-367DAAB2D63B}" type="parTrans" cxnId="{6E1A5294-62D7-4E4B-9B24-4165F8109F80}">
      <dgm:prSet/>
      <dgm:spPr/>
      <dgm:t>
        <a:bodyPr/>
        <a:lstStyle/>
        <a:p>
          <a:endParaRPr lang="en-US"/>
        </a:p>
      </dgm:t>
    </dgm:pt>
    <dgm:pt modelId="{B34EA506-AEB0-4FF2-BDAF-E74700E525D2}" type="sibTrans" cxnId="{6E1A5294-62D7-4E4B-9B24-4165F8109F80}">
      <dgm:prSet/>
      <dgm:spPr/>
      <dgm:t>
        <a:bodyPr/>
        <a:lstStyle/>
        <a:p>
          <a:endParaRPr lang="en-US"/>
        </a:p>
      </dgm:t>
    </dgm:pt>
    <dgm:pt modelId="{D3C32FB5-3FB8-46A9-9C13-E6A53C880B3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effectLst/>
              <a:latin typeface="Arial" panose="020B0604020202020204" pitchFamily="34" charset="0"/>
            </a:rPr>
            <a:t>Business</a:t>
          </a:r>
        </a:p>
      </dgm:t>
    </dgm:pt>
    <dgm:pt modelId="{0D3C3AFC-D40E-43DC-A578-00E479E75477}" type="parTrans" cxnId="{80A9C3D3-4F99-43F7-877B-77C510EE00BF}">
      <dgm:prSet/>
      <dgm:spPr/>
      <dgm:t>
        <a:bodyPr/>
        <a:lstStyle/>
        <a:p>
          <a:endParaRPr lang="en-US"/>
        </a:p>
      </dgm:t>
    </dgm:pt>
    <dgm:pt modelId="{55AB38FC-E3A8-4C7E-A138-84047C2492AD}" type="sibTrans" cxnId="{80A9C3D3-4F99-43F7-877B-77C510EE00BF}">
      <dgm:prSet/>
      <dgm:spPr/>
      <dgm:t>
        <a:bodyPr/>
        <a:lstStyle/>
        <a:p>
          <a:endParaRPr lang="en-US"/>
        </a:p>
      </dgm:t>
    </dgm:pt>
    <dgm:pt modelId="{692D60CF-D4B2-4F53-A32D-6C8086AF3428}">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effectLst/>
              <a:latin typeface="Arial" panose="020B0604020202020204" pitchFamily="34" charset="0"/>
            </a:rPr>
            <a:t>Finance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dirty="0" smtClean="0">
            <a:ln/>
            <a:effectLst/>
            <a:latin typeface="Arial" panose="020B0604020202020204" pitchFamily="34" charset="0"/>
          </a:endParaRPr>
        </a:p>
      </dgm:t>
    </dgm:pt>
    <dgm:pt modelId="{2C2B2007-B867-474F-8AD0-C89721268F54}" type="parTrans" cxnId="{DF350FCF-86A6-4648-87D6-08CBDAD8EB16}">
      <dgm:prSet/>
      <dgm:spPr/>
      <dgm:t>
        <a:bodyPr/>
        <a:lstStyle/>
        <a:p>
          <a:endParaRPr lang="en-US"/>
        </a:p>
      </dgm:t>
    </dgm:pt>
    <dgm:pt modelId="{C7754C30-529F-4693-9EFD-C4DB3AEAA447}" type="sibTrans" cxnId="{DF350FCF-86A6-4648-87D6-08CBDAD8EB16}">
      <dgm:prSet/>
      <dgm:spPr/>
      <dgm:t>
        <a:bodyPr/>
        <a:lstStyle/>
        <a:p>
          <a:endParaRPr lang="en-US"/>
        </a:p>
      </dgm:t>
    </dgm:pt>
    <dgm:pt modelId="{E256FA41-300E-444C-91A4-F2954A65DF8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effectLst/>
              <a:latin typeface="Arial" panose="020B0604020202020204" pitchFamily="34" charset="0"/>
            </a:rPr>
            <a:t>Contracts/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effectLst/>
              <a:latin typeface="Arial" panose="020B0604020202020204" pitchFamily="34" charset="0"/>
            </a:rPr>
            <a:t>Legal</a:t>
          </a:r>
          <a:endParaRPr kumimoji="0" lang="en-US" altLang="en-US" b="0" i="0" u="none" strike="noStrike" cap="none" normalizeH="0" baseline="0" dirty="0" smtClean="0">
            <a:ln/>
            <a:effectLst/>
            <a:latin typeface="Arial" panose="020B0604020202020204" pitchFamily="34" charset="0"/>
          </a:endParaRPr>
        </a:p>
      </dgm:t>
    </dgm:pt>
    <dgm:pt modelId="{F99F0FCE-2BB4-4A76-AE81-C4BF6ABF48D2}" type="parTrans" cxnId="{919A8B7D-78EE-4B7F-AA49-1CE792707510}">
      <dgm:prSet/>
      <dgm:spPr/>
      <dgm:t>
        <a:bodyPr/>
        <a:lstStyle/>
        <a:p>
          <a:endParaRPr lang="en-US"/>
        </a:p>
      </dgm:t>
    </dgm:pt>
    <dgm:pt modelId="{484A3CB7-A8AC-45AC-B5C5-6DE466C0DC00}" type="sibTrans" cxnId="{919A8B7D-78EE-4B7F-AA49-1CE792707510}">
      <dgm:prSet/>
      <dgm:spPr/>
      <dgm:t>
        <a:bodyPr/>
        <a:lstStyle/>
        <a:p>
          <a:endParaRPr lang="en-US"/>
        </a:p>
      </dgm:t>
    </dgm:pt>
    <dgm:pt modelId="{21146277-F4D6-4FC9-8583-C39FE495943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smtClean="0">
              <a:ln/>
              <a:effectLst/>
              <a:latin typeface="Arial" panose="020B0604020202020204" pitchFamily="34" charset="0"/>
            </a:rPr>
            <a:t>Customer Service</a:t>
          </a:r>
          <a:endParaRPr kumimoji="0" lang="en-US" altLang="en-US" b="0" i="0" u="none" strike="noStrike" cap="none" normalizeH="0" baseline="0" smtClean="0">
            <a:ln/>
            <a:effectLst/>
            <a:latin typeface="Arial" panose="020B0604020202020204" pitchFamily="34" charset="0"/>
          </a:endParaRPr>
        </a:p>
      </dgm:t>
    </dgm:pt>
    <dgm:pt modelId="{EBF60A00-7420-4494-9ADE-D366ED95DCB1}" type="parTrans" cxnId="{DBF8A871-4E87-42FF-ABF5-04956852E552}">
      <dgm:prSet/>
      <dgm:spPr/>
      <dgm:t>
        <a:bodyPr/>
        <a:lstStyle/>
        <a:p>
          <a:endParaRPr lang="en-US"/>
        </a:p>
      </dgm:t>
    </dgm:pt>
    <dgm:pt modelId="{07519793-88CC-4B84-BC18-40631AED68B4}" type="sibTrans" cxnId="{DBF8A871-4E87-42FF-ABF5-04956852E552}">
      <dgm:prSet/>
      <dgm:spPr/>
      <dgm:t>
        <a:bodyPr/>
        <a:lstStyle/>
        <a:p>
          <a:endParaRPr lang="en-US"/>
        </a:p>
      </dgm:t>
    </dgm:pt>
    <dgm:pt modelId="{EB6B756C-25A1-4109-A259-F5B236A5735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smtClean="0">
              <a:ln/>
              <a:effectLst/>
              <a:latin typeface="Arial" panose="020B0604020202020204" pitchFamily="34" charset="0"/>
            </a:rPr>
            <a:t>Sales</a:t>
          </a:r>
          <a:endParaRPr kumimoji="0" lang="en-US" altLang="en-US" b="0" i="0" u="none" strike="noStrike" cap="none" normalizeH="0" baseline="0" smtClean="0">
            <a:ln/>
            <a:effectLst/>
            <a:latin typeface="Arial" panose="020B0604020202020204" pitchFamily="34" charset="0"/>
          </a:endParaRPr>
        </a:p>
      </dgm:t>
    </dgm:pt>
    <dgm:pt modelId="{EB6CC629-6033-4B8D-964A-2880B3F4A4A4}" type="parTrans" cxnId="{F66B01E3-D933-45A9-85CC-81E21A45F21A}">
      <dgm:prSet/>
      <dgm:spPr/>
      <dgm:t>
        <a:bodyPr/>
        <a:lstStyle/>
        <a:p>
          <a:endParaRPr lang="en-US"/>
        </a:p>
      </dgm:t>
    </dgm:pt>
    <dgm:pt modelId="{53E0D708-7B46-4358-8165-32A961BF2EE3}" type="sibTrans" cxnId="{F66B01E3-D933-45A9-85CC-81E21A45F21A}">
      <dgm:prSet/>
      <dgm:spPr/>
      <dgm:t>
        <a:bodyPr/>
        <a:lstStyle/>
        <a:p>
          <a:endParaRPr lang="en-US"/>
        </a:p>
      </dgm:t>
    </dgm:pt>
    <dgm:pt modelId="{B9D16512-2DCA-4E73-8BA7-67CE453503C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smtClean="0">
              <a:ln/>
              <a:effectLst/>
              <a:latin typeface="Arial" panose="020B0604020202020204" pitchFamily="34" charset="0"/>
            </a:rPr>
            <a:t>Marketing</a:t>
          </a:r>
          <a:endParaRPr kumimoji="0" lang="en-US" altLang="en-US" b="0" i="0" u="none" strike="noStrike" cap="none" normalizeH="0" baseline="0" smtClean="0">
            <a:ln/>
            <a:effectLst/>
            <a:latin typeface="Arial" panose="020B0604020202020204" pitchFamily="34" charset="0"/>
          </a:endParaRPr>
        </a:p>
      </dgm:t>
    </dgm:pt>
    <dgm:pt modelId="{62070ECF-58C9-4B08-A6C2-E70D23B40EC4}" type="parTrans" cxnId="{F3BC5657-80E8-45C8-AF3D-4BFA9A943B48}">
      <dgm:prSet/>
      <dgm:spPr/>
      <dgm:t>
        <a:bodyPr/>
        <a:lstStyle/>
        <a:p>
          <a:endParaRPr lang="en-US"/>
        </a:p>
      </dgm:t>
    </dgm:pt>
    <dgm:pt modelId="{39D99F30-37AC-4BA0-8203-D140D53AEA18}" type="sibTrans" cxnId="{F3BC5657-80E8-45C8-AF3D-4BFA9A943B48}">
      <dgm:prSet/>
      <dgm:spPr/>
      <dgm:t>
        <a:bodyPr/>
        <a:lstStyle/>
        <a:p>
          <a:endParaRPr lang="en-US"/>
        </a:p>
      </dgm:t>
    </dgm:pt>
    <dgm:pt modelId="{BCAA83BE-EAB3-48AE-AC86-7C796F3AC95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smtClean="0">
              <a:ln/>
              <a:effectLst/>
              <a:latin typeface="Arial" panose="020B0604020202020204" pitchFamily="34" charset="0"/>
            </a:rPr>
            <a:t>IT</a:t>
          </a:r>
        </a:p>
      </dgm:t>
    </dgm:pt>
    <dgm:pt modelId="{7827609C-E6E4-4436-A280-81C4B68E27BA}" type="parTrans" cxnId="{CA03268E-5E86-48CC-A4D0-94BF69C10215}">
      <dgm:prSet/>
      <dgm:spPr/>
      <dgm:t>
        <a:bodyPr/>
        <a:lstStyle/>
        <a:p>
          <a:endParaRPr lang="en-US"/>
        </a:p>
      </dgm:t>
    </dgm:pt>
    <dgm:pt modelId="{BFA78FFF-4F2F-45C2-8A82-0F364B4526FE}" type="sibTrans" cxnId="{CA03268E-5E86-48CC-A4D0-94BF69C10215}">
      <dgm:prSet/>
      <dgm:spPr/>
      <dgm:t>
        <a:bodyPr/>
        <a:lstStyle/>
        <a:p>
          <a:endParaRPr lang="en-US"/>
        </a:p>
      </dgm:t>
    </dgm:pt>
    <dgm:pt modelId="{A6DFDF71-7ADA-475E-920A-B13488CB9198}">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effectLst/>
              <a:latin typeface="Arial" panose="020B0604020202020204" pitchFamily="34" charset="0"/>
            </a:rPr>
            <a:t>BI</a:t>
          </a:r>
          <a:endParaRPr kumimoji="0" lang="en-US" altLang="en-US" b="0" i="0" u="none" strike="noStrike" cap="none" normalizeH="0" baseline="0" dirty="0" smtClean="0">
            <a:ln/>
            <a:effectLst/>
            <a:latin typeface="Arial" panose="020B0604020202020204" pitchFamily="34" charset="0"/>
          </a:endParaRPr>
        </a:p>
      </dgm:t>
    </dgm:pt>
    <dgm:pt modelId="{051D4824-BA72-4042-99F0-2B63A0FE5B26}" type="parTrans" cxnId="{A59B730D-99FD-458B-97D1-05D3E1532EE3}">
      <dgm:prSet/>
      <dgm:spPr/>
      <dgm:t>
        <a:bodyPr/>
        <a:lstStyle/>
        <a:p>
          <a:endParaRPr lang="en-US"/>
        </a:p>
      </dgm:t>
    </dgm:pt>
    <dgm:pt modelId="{903BD275-8363-4923-AD32-72338349F2B4}" type="sibTrans" cxnId="{A59B730D-99FD-458B-97D1-05D3E1532EE3}">
      <dgm:prSet/>
      <dgm:spPr/>
      <dgm:t>
        <a:bodyPr/>
        <a:lstStyle/>
        <a:p>
          <a:endParaRPr lang="en-US"/>
        </a:p>
      </dgm:t>
    </dgm:pt>
    <dgm:pt modelId="{1DD1E19E-1CAB-424C-A746-7A61957D9B7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effectLst/>
              <a:latin typeface="Arial" panose="020B0604020202020204" pitchFamily="34" charset="0"/>
            </a:rPr>
            <a:t>DA/DBA/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effectLst/>
              <a:latin typeface="Arial" panose="020B0604020202020204" pitchFamily="34" charset="0"/>
            </a:rPr>
            <a:t>ETL</a:t>
          </a:r>
        </a:p>
      </dgm:t>
    </dgm:pt>
    <dgm:pt modelId="{F7088D45-42FE-4D8B-8677-B29B300E98AD}" type="parTrans" cxnId="{E8BA98F7-1152-4303-8CAF-72402644E6A5}">
      <dgm:prSet/>
      <dgm:spPr/>
      <dgm:t>
        <a:bodyPr/>
        <a:lstStyle/>
        <a:p>
          <a:endParaRPr lang="en-US"/>
        </a:p>
      </dgm:t>
    </dgm:pt>
    <dgm:pt modelId="{F57DE109-060D-4BF7-A94A-B7B1C31E3A5B}" type="sibTrans" cxnId="{E8BA98F7-1152-4303-8CAF-72402644E6A5}">
      <dgm:prSet/>
      <dgm:spPr/>
      <dgm:t>
        <a:bodyPr/>
        <a:lstStyle/>
        <a:p>
          <a:endParaRPr lang="en-US"/>
        </a:p>
      </dgm:t>
    </dgm:pt>
    <dgm:pt modelId="{6ACDE235-246D-4414-89D4-6AA7E9C12842}" type="pres">
      <dgm:prSet presAssocID="{6F92D0F5-325C-4760-A628-82A5B79EF56A}" presName="hierChild1" presStyleCnt="0">
        <dgm:presLayoutVars>
          <dgm:chPref val="1"/>
          <dgm:dir/>
          <dgm:animOne val="branch"/>
          <dgm:animLvl val="lvl"/>
          <dgm:resizeHandles/>
        </dgm:presLayoutVars>
      </dgm:prSet>
      <dgm:spPr/>
    </dgm:pt>
    <dgm:pt modelId="{6FD8CC0C-A825-4440-A55E-AF83B5203DFE}" type="pres">
      <dgm:prSet presAssocID="{58443000-4F22-43C5-91A0-4B001D54D042}" presName="hierRoot1" presStyleCnt="0"/>
      <dgm:spPr/>
    </dgm:pt>
    <dgm:pt modelId="{09F7A2E3-3065-4EAE-8B46-454F30AF0B03}" type="pres">
      <dgm:prSet presAssocID="{58443000-4F22-43C5-91A0-4B001D54D042}" presName="composite" presStyleCnt="0"/>
      <dgm:spPr/>
    </dgm:pt>
    <dgm:pt modelId="{1039E7ED-4862-4DCC-986F-EA9380A39A47}" type="pres">
      <dgm:prSet presAssocID="{58443000-4F22-43C5-91A0-4B001D54D042}" presName="background" presStyleLbl="node0" presStyleIdx="0" presStyleCnt="1"/>
      <dgm:spPr/>
    </dgm:pt>
    <dgm:pt modelId="{E63458E4-A147-46A3-92CA-4C717FC868B4}" type="pres">
      <dgm:prSet presAssocID="{58443000-4F22-43C5-91A0-4B001D54D042}" presName="text" presStyleLbl="fgAcc0" presStyleIdx="0" presStyleCnt="1" custScaleX="140326" custScaleY="110281">
        <dgm:presLayoutVars>
          <dgm:chPref val="3"/>
        </dgm:presLayoutVars>
      </dgm:prSet>
      <dgm:spPr/>
      <dgm:t>
        <a:bodyPr/>
        <a:lstStyle/>
        <a:p>
          <a:endParaRPr lang="en-US"/>
        </a:p>
      </dgm:t>
    </dgm:pt>
    <dgm:pt modelId="{520A8A63-1B34-4C6C-8F4D-123E41DC7DA5}" type="pres">
      <dgm:prSet presAssocID="{58443000-4F22-43C5-91A0-4B001D54D042}" presName="hierChild2" presStyleCnt="0"/>
      <dgm:spPr/>
    </dgm:pt>
    <dgm:pt modelId="{F2490A6B-1757-4C5F-9D0B-DA9DBFFC4064}" type="pres">
      <dgm:prSet presAssocID="{0D3C3AFC-D40E-43DC-A578-00E479E75477}" presName="Name10" presStyleLbl="parChTrans1D2" presStyleIdx="0" presStyleCnt="2"/>
      <dgm:spPr/>
      <dgm:t>
        <a:bodyPr/>
        <a:lstStyle/>
        <a:p>
          <a:endParaRPr lang="en-US"/>
        </a:p>
      </dgm:t>
    </dgm:pt>
    <dgm:pt modelId="{2EC4890C-9F19-4FAD-85D1-D5D851B6F3B9}" type="pres">
      <dgm:prSet presAssocID="{D3C32FB5-3FB8-46A9-9C13-E6A53C880B3B}" presName="hierRoot2" presStyleCnt="0"/>
      <dgm:spPr/>
    </dgm:pt>
    <dgm:pt modelId="{6343CF78-7142-49DC-905A-F524BB4062FB}" type="pres">
      <dgm:prSet presAssocID="{D3C32FB5-3FB8-46A9-9C13-E6A53C880B3B}" presName="composite2" presStyleCnt="0"/>
      <dgm:spPr/>
    </dgm:pt>
    <dgm:pt modelId="{21321908-9CE2-4D05-B76E-C0E68A992266}" type="pres">
      <dgm:prSet presAssocID="{D3C32FB5-3FB8-46A9-9C13-E6A53C880B3B}" presName="background2" presStyleLbl="node2" presStyleIdx="0" presStyleCnt="2"/>
      <dgm:spPr/>
    </dgm:pt>
    <dgm:pt modelId="{0A848FEB-CDF5-4089-BD1A-167784C5FBF8}" type="pres">
      <dgm:prSet presAssocID="{D3C32FB5-3FB8-46A9-9C13-E6A53C880B3B}" presName="text2" presStyleLbl="fgAcc2" presStyleIdx="0" presStyleCnt="2" custScaleX="139538" custScaleY="109872">
        <dgm:presLayoutVars>
          <dgm:chPref val="3"/>
        </dgm:presLayoutVars>
      </dgm:prSet>
      <dgm:spPr/>
      <dgm:t>
        <a:bodyPr/>
        <a:lstStyle/>
        <a:p>
          <a:endParaRPr lang="en-US"/>
        </a:p>
      </dgm:t>
    </dgm:pt>
    <dgm:pt modelId="{163D7204-8D47-4457-B298-BFF2CFAECB99}" type="pres">
      <dgm:prSet presAssocID="{D3C32FB5-3FB8-46A9-9C13-E6A53C880B3B}" presName="hierChild3" presStyleCnt="0"/>
      <dgm:spPr/>
    </dgm:pt>
    <dgm:pt modelId="{21D2071D-F463-4D90-83CC-CC9B63015FF8}" type="pres">
      <dgm:prSet presAssocID="{2C2B2007-B867-474F-8AD0-C89721268F54}" presName="Name17" presStyleLbl="parChTrans1D3" presStyleIdx="0" presStyleCnt="7"/>
      <dgm:spPr/>
      <dgm:t>
        <a:bodyPr/>
        <a:lstStyle/>
        <a:p>
          <a:endParaRPr lang="en-US"/>
        </a:p>
      </dgm:t>
    </dgm:pt>
    <dgm:pt modelId="{0F504B55-C658-4ABF-89D5-436B8F072F09}" type="pres">
      <dgm:prSet presAssocID="{692D60CF-D4B2-4F53-A32D-6C8086AF3428}" presName="hierRoot3" presStyleCnt="0"/>
      <dgm:spPr/>
    </dgm:pt>
    <dgm:pt modelId="{A8002F47-C223-4C99-8E1A-224DA5A760F3}" type="pres">
      <dgm:prSet presAssocID="{692D60CF-D4B2-4F53-A32D-6C8086AF3428}" presName="composite3" presStyleCnt="0"/>
      <dgm:spPr/>
    </dgm:pt>
    <dgm:pt modelId="{64258756-B090-4DCF-87DE-C0F7BB73FFBE}" type="pres">
      <dgm:prSet presAssocID="{692D60CF-D4B2-4F53-A32D-6C8086AF3428}" presName="background3" presStyleLbl="node3" presStyleIdx="0" presStyleCnt="7"/>
      <dgm:spPr/>
    </dgm:pt>
    <dgm:pt modelId="{0217F989-1296-47C6-9635-6D87D2D42BA2}" type="pres">
      <dgm:prSet presAssocID="{692D60CF-D4B2-4F53-A32D-6C8086AF3428}" presName="text3" presStyleLbl="fgAcc3" presStyleIdx="0" presStyleCnt="7" custScaleX="97676" custScaleY="98885">
        <dgm:presLayoutVars>
          <dgm:chPref val="3"/>
        </dgm:presLayoutVars>
      </dgm:prSet>
      <dgm:spPr/>
      <dgm:t>
        <a:bodyPr/>
        <a:lstStyle/>
        <a:p>
          <a:endParaRPr lang="en-US"/>
        </a:p>
      </dgm:t>
    </dgm:pt>
    <dgm:pt modelId="{FEDF2B41-E047-4558-849B-770EE53BDACE}" type="pres">
      <dgm:prSet presAssocID="{692D60CF-D4B2-4F53-A32D-6C8086AF3428}" presName="hierChild4" presStyleCnt="0"/>
      <dgm:spPr/>
    </dgm:pt>
    <dgm:pt modelId="{3A82682C-91C4-4D80-9CC4-3B4F45ADA503}" type="pres">
      <dgm:prSet presAssocID="{F99F0FCE-2BB4-4A76-AE81-C4BF6ABF48D2}" presName="Name17" presStyleLbl="parChTrans1D3" presStyleIdx="1" presStyleCnt="7"/>
      <dgm:spPr/>
      <dgm:t>
        <a:bodyPr/>
        <a:lstStyle/>
        <a:p>
          <a:endParaRPr lang="en-US"/>
        </a:p>
      </dgm:t>
    </dgm:pt>
    <dgm:pt modelId="{D958C24F-53CD-423F-ADD4-327281E476B2}" type="pres">
      <dgm:prSet presAssocID="{E256FA41-300E-444C-91A4-F2954A65DF8A}" presName="hierRoot3" presStyleCnt="0"/>
      <dgm:spPr/>
    </dgm:pt>
    <dgm:pt modelId="{83E920B4-3056-4AE5-A652-1657A397949B}" type="pres">
      <dgm:prSet presAssocID="{E256FA41-300E-444C-91A4-F2954A65DF8A}" presName="composite3" presStyleCnt="0"/>
      <dgm:spPr/>
    </dgm:pt>
    <dgm:pt modelId="{7C78E028-FD98-4A85-90AA-242537C2FAB9}" type="pres">
      <dgm:prSet presAssocID="{E256FA41-300E-444C-91A4-F2954A65DF8A}" presName="background3" presStyleLbl="node3" presStyleIdx="1" presStyleCnt="7"/>
      <dgm:spPr/>
    </dgm:pt>
    <dgm:pt modelId="{01501D89-7904-406E-B3F8-24CA325F44D9}" type="pres">
      <dgm:prSet presAssocID="{E256FA41-300E-444C-91A4-F2954A65DF8A}" presName="text3" presStyleLbl="fgAcc3" presStyleIdx="1" presStyleCnt="7" custLinFactNeighborY="-1321">
        <dgm:presLayoutVars>
          <dgm:chPref val="3"/>
        </dgm:presLayoutVars>
      </dgm:prSet>
      <dgm:spPr/>
      <dgm:t>
        <a:bodyPr/>
        <a:lstStyle/>
        <a:p>
          <a:endParaRPr lang="en-US"/>
        </a:p>
      </dgm:t>
    </dgm:pt>
    <dgm:pt modelId="{914655A5-74CD-4E5A-BBB3-2FEE532CA8F4}" type="pres">
      <dgm:prSet presAssocID="{E256FA41-300E-444C-91A4-F2954A65DF8A}" presName="hierChild4" presStyleCnt="0"/>
      <dgm:spPr/>
    </dgm:pt>
    <dgm:pt modelId="{7FC0D235-4739-4C09-904A-F7CD773B3AD8}" type="pres">
      <dgm:prSet presAssocID="{EBF60A00-7420-4494-9ADE-D366ED95DCB1}" presName="Name17" presStyleLbl="parChTrans1D3" presStyleIdx="2" presStyleCnt="7"/>
      <dgm:spPr/>
      <dgm:t>
        <a:bodyPr/>
        <a:lstStyle/>
        <a:p>
          <a:endParaRPr lang="en-US"/>
        </a:p>
      </dgm:t>
    </dgm:pt>
    <dgm:pt modelId="{DEE8EB0D-B2D0-4244-B8F8-5ABC6CB4E771}" type="pres">
      <dgm:prSet presAssocID="{21146277-F4D6-4FC9-8583-C39FE4959435}" presName="hierRoot3" presStyleCnt="0"/>
      <dgm:spPr/>
    </dgm:pt>
    <dgm:pt modelId="{E0AD9B39-8BF7-4D1B-A110-2600416A0339}" type="pres">
      <dgm:prSet presAssocID="{21146277-F4D6-4FC9-8583-C39FE4959435}" presName="composite3" presStyleCnt="0"/>
      <dgm:spPr/>
    </dgm:pt>
    <dgm:pt modelId="{31B7B842-C889-4580-B2A2-FC7A1D1B74F7}" type="pres">
      <dgm:prSet presAssocID="{21146277-F4D6-4FC9-8583-C39FE4959435}" presName="background3" presStyleLbl="node3" presStyleIdx="2" presStyleCnt="7"/>
      <dgm:spPr/>
    </dgm:pt>
    <dgm:pt modelId="{F9B6E08D-FBE2-4D1C-B908-85DDCEA74B97}" type="pres">
      <dgm:prSet presAssocID="{21146277-F4D6-4FC9-8583-C39FE4959435}" presName="text3" presStyleLbl="fgAcc3" presStyleIdx="2" presStyleCnt="7">
        <dgm:presLayoutVars>
          <dgm:chPref val="3"/>
        </dgm:presLayoutVars>
      </dgm:prSet>
      <dgm:spPr/>
      <dgm:t>
        <a:bodyPr/>
        <a:lstStyle/>
        <a:p>
          <a:endParaRPr lang="en-US"/>
        </a:p>
      </dgm:t>
    </dgm:pt>
    <dgm:pt modelId="{3BE4488D-DE92-4C2B-A2EE-B44BA3698F72}" type="pres">
      <dgm:prSet presAssocID="{21146277-F4D6-4FC9-8583-C39FE4959435}" presName="hierChild4" presStyleCnt="0"/>
      <dgm:spPr/>
    </dgm:pt>
    <dgm:pt modelId="{88778CFB-417D-4DED-9BE2-F800345716BC}" type="pres">
      <dgm:prSet presAssocID="{EB6CC629-6033-4B8D-964A-2880B3F4A4A4}" presName="Name17" presStyleLbl="parChTrans1D3" presStyleIdx="3" presStyleCnt="7"/>
      <dgm:spPr/>
      <dgm:t>
        <a:bodyPr/>
        <a:lstStyle/>
        <a:p>
          <a:endParaRPr lang="en-US"/>
        </a:p>
      </dgm:t>
    </dgm:pt>
    <dgm:pt modelId="{72C0DC0F-6BCE-414D-99FA-1146349CFD3E}" type="pres">
      <dgm:prSet presAssocID="{EB6B756C-25A1-4109-A259-F5B236A5735A}" presName="hierRoot3" presStyleCnt="0"/>
      <dgm:spPr/>
    </dgm:pt>
    <dgm:pt modelId="{31157E49-BD6D-4717-AF08-59AFCFDB2399}" type="pres">
      <dgm:prSet presAssocID="{EB6B756C-25A1-4109-A259-F5B236A5735A}" presName="composite3" presStyleCnt="0"/>
      <dgm:spPr/>
    </dgm:pt>
    <dgm:pt modelId="{97853142-321D-4492-8255-9E423D001A5B}" type="pres">
      <dgm:prSet presAssocID="{EB6B756C-25A1-4109-A259-F5B236A5735A}" presName="background3" presStyleLbl="node3" presStyleIdx="3" presStyleCnt="7"/>
      <dgm:spPr/>
    </dgm:pt>
    <dgm:pt modelId="{6E3EFBA9-66DE-490A-8E55-12FB48D5B62F}" type="pres">
      <dgm:prSet presAssocID="{EB6B756C-25A1-4109-A259-F5B236A5735A}" presName="text3" presStyleLbl="fgAcc3" presStyleIdx="3" presStyleCnt="7">
        <dgm:presLayoutVars>
          <dgm:chPref val="3"/>
        </dgm:presLayoutVars>
      </dgm:prSet>
      <dgm:spPr/>
      <dgm:t>
        <a:bodyPr/>
        <a:lstStyle/>
        <a:p>
          <a:endParaRPr lang="en-US"/>
        </a:p>
      </dgm:t>
    </dgm:pt>
    <dgm:pt modelId="{2F16FB1D-E129-444A-8961-4DB7494AE789}" type="pres">
      <dgm:prSet presAssocID="{EB6B756C-25A1-4109-A259-F5B236A5735A}" presName="hierChild4" presStyleCnt="0"/>
      <dgm:spPr/>
    </dgm:pt>
    <dgm:pt modelId="{07878AC7-6285-4D94-A742-A3670E262723}" type="pres">
      <dgm:prSet presAssocID="{62070ECF-58C9-4B08-A6C2-E70D23B40EC4}" presName="Name17" presStyleLbl="parChTrans1D3" presStyleIdx="4" presStyleCnt="7"/>
      <dgm:spPr/>
      <dgm:t>
        <a:bodyPr/>
        <a:lstStyle/>
        <a:p>
          <a:endParaRPr lang="en-US"/>
        </a:p>
      </dgm:t>
    </dgm:pt>
    <dgm:pt modelId="{843482FE-6038-4D72-9D20-D53728DCA735}" type="pres">
      <dgm:prSet presAssocID="{B9D16512-2DCA-4E73-8BA7-67CE453503C0}" presName="hierRoot3" presStyleCnt="0"/>
      <dgm:spPr/>
    </dgm:pt>
    <dgm:pt modelId="{49D6FB8B-218D-4E83-B288-F5B1407156F0}" type="pres">
      <dgm:prSet presAssocID="{B9D16512-2DCA-4E73-8BA7-67CE453503C0}" presName="composite3" presStyleCnt="0"/>
      <dgm:spPr/>
    </dgm:pt>
    <dgm:pt modelId="{8A1CB086-8A17-4919-8AC0-8C9B246C9003}" type="pres">
      <dgm:prSet presAssocID="{B9D16512-2DCA-4E73-8BA7-67CE453503C0}" presName="background3" presStyleLbl="node3" presStyleIdx="4" presStyleCnt="7"/>
      <dgm:spPr/>
    </dgm:pt>
    <dgm:pt modelId="{B07A73DA-8196-4EC6-9F49-DA76EB8C109F}" type="pres">
      <dgm:prSet presAssocID="{B9D16512-2DCA-4E73-8BA7-67CE453503C0}" presName="text3" presStyleLbl="fgAcc3" presStyleIdx="4" presStyleCnt="7">
        <dgm:presLayoutVars>
          <dgm:chPref val="3"/>
        </dgm:presLayoutVars>
      </dgm:prSet>
      <dgm:spPr/>
      <dgm:t>
        <a:bodyPr/>
        <a:lstStyle/>
        <a:p>
          <a:endParaRPr lang="en-US"/>
        </a:p>
      </dgm:t>
    </dgm:pt>
    <dgm:pt modelId="{BC2BA9F4-3C1D-4F03-955F-CA041AB6D4A1}" type="pres">
      <dgm:prSet presAssocID="{B9D16512-2DCA-4E73-8BA7-67CE453503C0}" presName="hierChild4" presStyleCnt="0"/>
      <dgm:spPr/>
    </dgm:pt>
    <dgm:pt modelId="{5F42478D-C227-46B0-AA1E-523DD3D7178B}" type="pres">
      <dgm:prSet presAssocID="{7827609C-E6E4-4436-A280-81C4B68E27BA}" presName="Name10" presStyleLbl="parChTrans1D2" presStyleIdx="1" presStyleCnt="2"/>
      <dgm:spPr/>
      <dgm:t>
        <a:bodyPr/>
        <a:lstStyle/>
        <a:p>
          <a:endParaRPr lang="en-US"/>
        </a:p>
      </dgm:t>
    </dgm:pt>
    <dgm:pt modelId="{790D4EB2-C3E0-4D89-8FD8-3E527FEE3973}" type="pres">
      <dgm:prSet presAssocID="{BCAA83BE-EAB3-48AE-AC86-7C796F3AC959}" presName="hierRoot2" presStyleCnt="0"/>
      <dgm:spPr/>
    </dgm:pt>
    <dgm:pt modelId="{8B391EB5-ED3B-499B-9BA3-4FCDB8EA7395}" type="pres">
      <dgm:prSet presAssocID="{BCAA83BE-EAB3-48AE-AC86-7C796F3AC959}" presName="composite2" presStyleCnt="0"/>
      <dgm:spPr/>
    </dgm:pt>
    <dgm:pt modelId="{E9BA2C11-518A-4025-92AD-48A21E3BBB85}" type="pres">
      <dgm:prSet presAssocID="{BCAA83BE-EAB3-48AE-AC86-7C796F3AC959}" presName="background2" presStyleLbl="node2" presStyleIdx="1" presStyleCnt="2"/>
      <dgm:spPr/>
    </dgm:pt>
    <dgm:pt modelId="{E64BBCD3-C605-4515-9299-1BBB0AF2CF2A}" type="pres">
      <dgm:prSet presAssocID="{BCAA83BE-EAB3-48AE-AC86-7C796F3AC959}" presName="text2" presStyleLbl="fgAcc2" presStyleIdx="1" presStyleCnt="2" custScaleX="139538" custScaleY="109872">
        <dgm:presLayoutVars>
          <dgm:chPref val="3"/>
        </dgm:presLayoutVars>
      </dgm:prSet>
      <dgm:spPr/>
      <dgm:t>
        <a:bodyPr/>
        <a:lstStyle/>
        <a:p>
          <a:endParaRPr lang="en-US"/>
        </a:p>
      </dgm:t>
    </dgm:pt>
    <dgm:pt modelId="{6DB7A5F4-9158-4C3E-8AC7-2DB79323DF13}" type="pres">
      <dgm:prSet presAssocID="{BCAA83BE-EAB3-48AE-AC86-7C796F3AC959}" presName="hierChild3" presStyleCnt="0"/>
      <dgm:spPr/>
    </dgm:pt>
    <dgm:pt modelId="{5E7AC6B4-F908-438F-81DD-4AD27A2AE2B1}" type="pres">
      <dgm:prSet presAssocID="{051D4824-BA72-4042-99F0-2B63A0FE5B26}" presName="Name17" presStyleLbl="parChTrans1D3" presStyleIdx="5" presStyleCnt="7"/>
      <dgm:spPr/>
      <dgm:t>
        <a:bodyPr/>
        <a:lstStyle/>
        <a:p>
          <a:endParaRPr lang="en-US"/>
        </a:p>
      </dgm:t>
    </dgm:pt>
    <dgm:pt modelId="{694020DB-A3DA-4521-BA66-878A9568D980}" type="pres">
      <dgm:prSet presAssocID="{A6DFDF71-7ADA-475E-920A-B13488CB9198}" presName="hierRoot3" presStyleCnt="0"/>
      <dgm:spPr/>
    </dgm:pt>
    <dgm:pt modelId="{AA75279B-0B93-44E5-81DC-E742D5ECC4CA}" type="pres">
      <dgm:prSet presAssocID="{A6DFDF71-7ADA-475E-920A-B13488CB9198}" presName="composite3" presStyleCnt="0"/>
      <dgm:spPr/>
    </dgm:pt>
    <dgm:pt modelId="{86D9314A-21ED-4DBE-9329-64ACD6EE6134}" type="pres">
      <dgm:prSet presAssocID="{A6DFDF71-7ADA-475E-920A-B13488CB9198}" presName="background3" presStyleLbl="node3" presStyleIdx="5" presStyleCnt="7"/>
      <dgm:spPr/>
    </dgm:pt>
    <dgm:pt modelId="{C229FE58-CADB-45AD-8C1F-D34EFB022732}" type="pres">
      <dgm:prSet presAssocID="{A6DFDF71-7ADA-475E-920A-B13488CB9198}" presName="text3" presStyleLbl="fgAcc3" presStyleIdx="5" presStyleCnt="7">
        <dgm:presLayoutVars>
          <dgm:chPref val="3"/>
        </dgm:presLayoutVars>
      </dgm:prSet>
      <dgm:spPr/>
      <dgm:t>
        <a:bodyPr/>
        <a:lstStyle/>
        <a:p>
          <a:endParaRPr lang="en-US"/>
        </a:p>
      </dgm:t>
    </dgm:pt>
    <dgm:pt modelId="{944C289B-72D5-4F62-BB81-3B2C64F41C87}" type="pres">
      <dgm:prSet presAssocID="{A6DFDF71-7ADA-475E-920A-B13488CB9198}" presName="hierChild4" presStyleCnt="0"/>
      <dgm:spPr/>
    </dgm:pt>
    <dgm:pt modelId="{F384CF01-D3BB-4D8D-B8F2-6E2CAC4F50FC}" type="pres">
      <dgm:prSet presAssocID="{F7088D45-42FE-4D8B-8677-B29B300E98AD}" presName="Name17" presStyleLbl="parChTrans1D3" presStyleIdx="6" presStyleCnt="7"/>
      <dgm:spPr/>
      <dgm:t>
        <a:bodyPr/>
        <a:lstStyle/>
        <a:p>
          <a:endParaRPr lang="en-US"/>
        </a:p>
      </dgm:t>
    </dgm:pt>
    <dgm:pt modelId="{EB599207-2D4B-43A7-BA2E-9D71F9B8A6F1}" type="pres">
      <dgm:prSet presAssocID="{1DD1E19E-1CAB-424C-A746-7A61957D9B7A}" presName="hierRoot3" presStyleCnt="0"/>
      <dgm:spPr/>
    </dgm:pt>
    <dgm:pt modelId="{55CE1724-459B-4C63-8AF9-3D571D552706}" type="pres">
      <dgm:prSet presAssocID="{1DD1E19E-1CAB-424C-A746-7A61957D9B7A}" presName="composite3" presStyleCnt="0"/>
      <dgm:spPr/>
    </dgm:pt>
    <dgm:pt modelId="{BB01C4B9-2FDB-4DB0-84DA-870C1863B7BD}" type="pres">
      <dgm:prSet presAssocID="{1DD1E19E-1CAB-424C-A746-7A61957D9B7A}" presName="background3" presStyleLbl="node3" presStyleIdx="6" presStyleCnt="7"/>
      <dgm:spPr/>
      <dgm:t>
        <a:bodyPr/>
        <a:lstStyle/>
        <a:p>
          <a:endParaRPr lang="en-US"/>
        </a:p>
      </dgm:t>
    </dgm:pt>
    <dgm:pt modelId="{D36EAEA6-3B3D-43DF-A863-E589690578EE}" type="pres">
      <dgm:prSet presAssocID="{1DD1E19E-1CAB-424C-A746-7A61957D9B7A}" presName="text3" presStyleLbl="fgAcc3" presStyleIdx="6" presStyleCnt="7">
        <dgm:presLayoutVars>
          <dgm:chPref val="3"/>
        </dgm:presLayoutVars>
      </dgm:prSet>
      <dgm:spPr/>
      <dgm:t>
        <a:bodyPr/>
        <a:lstStyle/>
        <a:p>
          <a:endParaRPr lang="en-US"/>
        </a:p>
      </dgm:t>
    </dgm:pt>
    <dgm:pt modelId="{2BD76ADF-E4D1-4564-BDE1-39CDF14A3950}" type="pres">
      <dgm:prSet presAssocID="{1DD1E19E-1CAB-424C-A746-7A61957D9B7A}" presName="hierChild4" presStyleCnt="0"/>
      <dgm:spPr/>
    </dgm:pt>
  </dgm:ptLst>
  <dgm:cxnLst>
    <dgm:cxn modelId="{576224A0-633D-4C3F-B6F7-A07670F73996}" type="presOf" srcId="{D3C32FB5-3FB8-46A9-9C13-E6A53C880B3B}" destId="{0A848FEB-CDF5-4089-BD1A-167784C5FBF8}" srcOrd="0" destOrd="0" presId="urn:microsoft.com/office/officeart/2005/8/layout/hierarchy1"/>
    <dgm:cxn modelId="{1B47BE5A-97C7-4C98-8746-DEDA05FFB07A}" type="presOf" srcId="{2C2B2007-B867-474F-8AD0-C89721268F54}" destId="{21D2071D-F463-4D90-83CC-CC9B63015FF8}" srcOrd="0" destOrd="0" presId="urn:microsoft.com/office/officeart/2005/8/layout/hierarchy1"/>
    <dgm:cxn modelId="{4E284AA7-C186-4F38-8551-A492B336BBDD}" type="presOf" srcId="{EB6CC629-6033-4B8D-964A-2880B3F4A4A4}" destId="{88778CFB-417D-4DED-9BE2-F800345716BC}" srcOrd="0" destOrd="0" presId="urn:microsoft.com/office/officeart/2005/8/layout/hierarchy1"/>
    <dgm:cxn modelId="{BBA5D104-0665-421B-95FB-09286C167CB3}" type="presOf" srcId="{7827609C-E6E4-4436-A280-81C4B68E27BA}" destId="{5F42478D-C227-46B0-AA1E-523DD3D7178B}" srcOrd="0" destOrd="0" presId="urn:microsoft.com/office/officeart/2005/8/layout/hierarchy1"/>
    <dgm:cxn modelId="{919A8B7D-78EE-4B7F-AA49-1CE792707510}" srcId="{D3C32FB5-3FB8-46A9-9C13-E6A53C880B3B}" destId="{E256FA41-300E-444C-91A4-F2954A65DF8A}" srcOrd="1" destOrd="0" parTransId="{F99F0FCE-2BB4-4A76-AE81-C4BF6ABF48D2}" sibTransId="{484A3CB7-A8AC-45AC-B5C5-6DE466C0DC00}"/>
    <dgm:cxn modelId="{0F308750-DC7B-490A-9B5F-C5AC80E0154D}" type="presOf" srcId="{0D3C3AFC-D40E-43DC-A578-00E479E75477}" destId="{F2490A6B-1757-4C5F-9D0B-DA9DBFFC4064}" srcOrd="0" destOrd="0" presId="urn:microsoft.com/office/officeart/2005/8/layout/hierarchy1"/>
    <dgm:cxn modelId="{F39353F5-D6E8-41AF-B73B-B411204D420A}" type="presOf" srcId="{58443000-4F22-43C5-91A0-4B001D54D042}" destId="{E63458E4-A147-46A3-92CA-4C717FC868B4}" srcOrd="0" destOrd="0" presId="urn:microsoft.com/office/officeart/2005/8/layout/hierarchy1"/>
    <dgm:cxn modelId="{DF350FCF-86A6-4648-87D6-08CBDAD8EB16}" srcId="{D3C32FB5-3FB8-46A9-9C13-E6A53C880B3B}" destId="{692D60CF-D4B2-4F53-A32D-6C8086AF3428}" srcOrd="0" destOrd="0" parTransId="{2C2B2007-B867-474F-8AD0-C89721268F54}" sibTransId="{C7754C30-529F-4693-9EFD-C4DB3AEAA447}"/>
    <dgm:cxn modelId="{80A9C3D3-4F99-43F7-877B-77C510EE00BF}" srcId="{58443000-4F22-43C5-91A0-4B001D54D042}" destId="{D3C32FB5-3FB8-46A9-9C13-E6A53C880B3B}" srcOrd="0" destOrd="0" parTransId="{0D3C3AFC-D40E-43DC-A578-00E479E75477}" sibTransId="{55AB38FC-E3A8-4C7E-A138-84047C2492AD}"/>
    <dgm:cxn modelId="{CEA63E40-361C-4731-810A-4B7FB5CB0757}" type="presOf" srcId="{051D4824-BA72-4042-99F0-2B63A0FE5B26}" destId="{5E7AC6B4-F908-438F-81DD-4AD27A2AE2B1}" srcOrd="0" destOrd="0" presId="urn:microsoft.com/office/officeart/2005/8/layout/hierarchy1"/>
    <dgm:cxn modelId="{A59B730D-99FD-458B-97D1-05D3E1532EE3}" srcId="{BCAA83BE-EAB3-48AE-AC86-7C796F3AC959}" destId="{A6DFDF71-7ADA-475E-920A-B13488CB9198}" srcOrd="0" destOrd="0" parTransId="{051D4824-BA72-4042-99F0-2B63A0FE5B26}" sibTransId="{903BD275-8363-4923-AD32-72338349F2B4}"/>
    <dgm:cxn modelId="{6E1A5294-62D7-4E4B-9B24-4165F8109F80}" srcId="{6F92D0F5-325C-4760-A628-82A5B79EF56A}" destId="{58443000-4F22-43C5-91A0-4B001D54D042}" srcOrd="0" destOrd="0" parTransId="{193334D1-CADF-41B2-82A3-367DAAB2D63B}" sibTransId="{B34EA506-AEB0-4FF2-BDAF-E74700E525D2}"/>
    <dgm:cxn modelId="{23F4DF6C-B0F8-48B0-B02F-7044C52A8388}" type="presOf" srcId="{B9D16512-2DCA-4E73-8BA7-67CE453503C0}" destId="{B07A73DA-8196-4EC6-9F49-DA76EB8C109F}" srcOrd="0" destOrd="0" presId="urn:microsoft.com/office/officeart/2005/8/layout/hierarchy1"/>
    <dgm:cxn modelId="{8FF15519-E4F7-4034-BF80-D090F5515F2A}" type="presOf" srcId="{EB6B756C-25A1-4109-A259-F5B236A5735A}" destId="{6E3EFBA9-66DE-490A-8E55-12FB48D5B62F}" srcOrd="0" destOrd="0" presId="urn:microsoft.com/office/officeart/2005/8/layout/hierarchy1"/>
    <dgm:cxn modelId="{DBF8A871-4E87-42FF-ABF5-04956852E552}" srcId="{D3C32FB5-3FB8-46A9-9C13-E6A53C880B3B}" destId="{21146277-F4D6-4FC9-8583-C39FE4959435}" srcOrd="2" destOrd="0" parTransId="{EBF60A00-7420-4494-9ADE-D366ED95DCB1}" sibTransId="{07519793-88CC-4B84-BC18-40631AED68B4}"/>
    <dgm:cxn modelId="{BD806355-DA7A-4406-80FB-F0AEA6AF156E}" type="presOf" srcId="{21146277-F4D6-4FC9-8583-C39FE4959435}" destId="{F9B6E08D-FBE2-4D1C-B908-85DDCEA74B97}" srcOrd="0" destOrd="0" presId="urn:microsoft.com/office/officeart/2005/8/layout/hierarchy1"/>
    <dgm:cxn modelId="{1911ABCE-0533-442F-A65A-BD82D84CFDC3}" type="presOf" srcId="{F7088D45-42FE-4D8B-8677-B29B300E98AD}" destId="{F384CF01-D3BB-4D8D-B8F2-6E2CAC4F50FC}" srcOrd="0" destOrd="0" presId="urn:microsoft.com/office/officeart/2005/8/layout/hierarchy1"/>
    <dgm:cxn modelId="{B21C5459-0F7E-48B6-9FEF-34DBBEF9D584}" type="presOf" srcId="{1DD1E19E-1CAB-424C-A746-7A61957D9B7A}" destId="{D36EAEA6-3B3D-43DF-A863-E589690578EE}" srcOrd="0" destOrd="0" presId="urn:microsoft.com/office/officeart/2005/8/layout/hierarchy1"/>
    <dgm:cxn modelId="{F66B01E3-D933-45A9-85CC-81E21A45F21A}" srcId="{D3C32FB5-3FB8-46A9-9C13-E6A53C880B3B}" destId="{EB6B756C-25A1-4109-A259-F5B236A5735A}" srcOrd="3" destOrd="0" parTransId="{EB6CC629-6033-4B8D-964A-2880B3F4A4A4}" sibTransId="{53E0D708-7B46-4358-8165-32A961BF2EE3}"/>
    <dgm:cxn modelId="{FE094701-B987-4DE7-9382-E119332F4344}" type="presOf" srcId="{692D60CF-D4B2-4F53-A32D-6C8086AF3428}" destId="{0217F989-1296-47C6-9635-6D87D2D42BA2}" srcOrd="0" destOrd="0" presId="urn:microsoft.com/office/officeart/2005/8/layout/hierarchy1"/>
    <dgm:cxn modelId="{89659A5F-91D7-43B6-9B96-B28BB685ADAC}" type="presOf" srcId="{6F92D0F5-325C-4760-A628-82A5B79EF56A}" destId="{6ACDE235-246D-4414-89D4-6AA7E9C12842}" srcOrd="0" destOrd="0" presId="urn:microsoft.com/office/officeart/2005/8/layout/hierarchy1"/>
    <dgm:cxn modelId="{CA03268E-5E86-48CC-A4D0-94BF69C10215}" srcId="{58443000-4F22-43C5-91A0-4B001D54D042}" destId="{BCAA83BE-EAB3-48AE-AC86-7C796F3AC959}" srcOrd="1" destOrd="0" parTransId="{7827609C-E6E4-4436-A280-81C4B68E27BA}" sibTransId="{BFA78FFF-4F2F-45C2-8A82-0F364B4526FE}"/>
    <dgm:cxn modelId="{E8BA98F7-1152-4303-8CAF-72402644E6A5}" srcId="{BCAA83BE-EAB3-48AE-AC86-7C796F3AC959}" destId="{1DD1E19E-1CAB-424C-A746-7A61957D9B7A}" srcOrd="1" destOrd="0" parTransId="{F7088D45-42FE-4D8B-8677-B29B300E98AD}" sibTransId="{F57DE109-060D-4BF7-A94A-B7B1C31E3A5B}"/>
    <dgm:cxn modelId="{43A1749F-99F4-4069-B2D6-D4F1F657F806}" type="presOf" srcId="{E256FA41-300E-444C-91A4-F2954A65DF8A}" destId="{01501D89-7904-406E-B3F8-24CA325F44D9}" srcOrd="0" destOrd="0" presId="urn:microsoft.com/office/officeart/2005/8/layout/hierarchy1"/>
    <dgm:cxn modelId="{AEC82250-8CF1-43AE-88A2-CA631F424D24}" type="presOf" srcId="{A6DFDF71-7ADA-475E-920A-B13488CB9198}" destId="{C229FE58-CADB-45AD-8C1F-D34EFB022732}" srcOrd="0" destOrd="0" presId="urn:microsoft.com/office/officeart/2005/8/layout/hierarchy1"/>
    <dgm:cxn modelId="{E7FB05CD-6E13-4EA5-AEFB-32E00F05F62D}" type="presOf" srcId="{EBF60A00-7420-4494-9ADE-D366ED95DCB1}" destId="{7FC0D235-4739-4C09-904A-F7CD773B3AD8}" srcOrd="0" destOrd="0" presId="urn:microsoft.com/office/officeart/2005/8/layout/hierarchy1"/>
    <dgm:cxn modelId="{F3BC5657-80E8-45C8-AF3D-4BFA9A943B48}" srcId="{D3C32FB5-3FB8-46A9-9C13-E6A53C880B3B}" destId="{B9D16512-2DCA-4E73-8BA7-67CE453503C0}" srcOrd="4" destOrd="0" parTransId="{62070ECF-58C9-4B08-A6C2-E70D23B40EC4}" sibTransId="{39D99F30-37AC-4BA0-8203-D140D53AEA18}"/>
    <dgm:cxn modelId="{E32C39C3-16F9-4B59-91D1-B8DCD4AB2D3F}" type="presOf" srcId="{F99F0FCE-2BB4-4A76-AE81-C4BF6ABF48D2}" destId="{3A82682C-91C4-4D80-9CC4-3B4F45ADA503}" srcOrd="0" destOrd="0" presId="urn:microsoft.com/office/officeart/2005/8/layout/hierarchy1"/>
    <dgm:cxn modelId="{97A92FF6-14A5-4091-A959-F1B560704F74}" type="presOf" srcId="{62070ECF-58C9-4B08-A6C2-E70D23B40EC4}" destId="{07878AC7-6285-4D94-A742-A3670E262723}" srcOrd="0" destOrd="0" presId="urn:microsoft.com/office/officeart/2005/8/layout/hierarchy1"/>
    <dgm:cxn modelId="{CC2520A5-F4FA-4060-A204-8241A79BC3AB}" type="presOf" srcId="{BCAA83BE-EAB3-48AE-AC86-7C796F3AC959}" destId="{E64BBCD3-C605-4515-9299-1BBB0AF2CF2A}" srcOrd="0" destOrd="0" presId="urn:microsoft.com/office/officeart/2005/8/layout/hierarchy1"/>
    <dgm:cxn modelId="{A7A2829F-A3C2-4C79-A49A-B11CF7866D1E}" type="presParOf" srcId="{6ACDE235-246D-4414-89D4-6AA7E9C12842}" destId="{6FD8CC0C-A825-4440-A55E-AF83B5203DFE}" srcOrd="0" destOrd="0" presId="urn:microsoft.com/office/officeart/2005/8/layout/hierarchy1"/>
    <dgm:cxn modelId="{62A9BF56-0278-4373-A378-FE2FAAC25A05}" type="presParOf" srcId="{6FD8CC0C-A825-4440-A55E-AF83B5203DFE}" destId="{09F7A2E3-3065-4EAE-8B46-454F30AF0B03}" srcOrd="0" destOrd="0" presId="urn:microsoft.com/office/officeart/2005/8/layout/hierarchy1"/>
    <dgm:cxn modelId="{C9B78DAC-6DA6-4CF3-B809-A42FF9A8D5EE}" type="presParOf" srcId="{09F7A2E3-3065-4EAE-8B46-454F30AF0B03}" destId="{1039E7ED-4862-4DCC-986F-EA9380A39A47}" srcOrd="0" destOrd="0" presId="urn:microsoft.com/office/officeart/2005/8/layout/hierarchy1"/>
    <dgm:cxn modelId="{8463B89A-490C-4491-974F-85064A34674C}" type="presParOf" srcId="{09F7A2E3-3065-4EAE-8B46-454F30AF0B03}" destId="{E63458E4-A147-46A3-92CA-4C717FC868B4}" srcOrd="1" destOrd="0" presId="urn:microsoft.com/office/officeart/2005/8/layout/hierarchy1"/>
    <dgm:cxn modelId="{42567F73-24B3-4A7C-AA4C-F14A97101754}" type="presParOf" srcId="{6FD8CC0C-A825-4440-A55E-AF83B5203DFE}" destId="{520A8A63-1B34-4C6C-8F4D-123E41DC7DA5}" srcOrd="1" destOrd="0" presId="urn:microsoft.com/office/officeart/2005/8/layout/hierarchy1"/>
    <dgm:cxn modelId="{506BD3C0-2AD0-43F4-9C07-27E40C6AD52F}" type="presParOf" srcId="{520A8A63-1B34-4C6C-8F4D-123E41DC7DA5}" destId="{F2490A6B-1757-4C5F-9D0B-DA9DBFFC4064}" srcOrd="0" destOrd="0" presId="urn:microsoft.com/office/officeart/2005/8/layout/hierarchy1"/>
    <dgm:cxn modelId="{11261F79-7656-4973-A60C-C31B10299184}" type="presParOf" srcId="{520A8A63-1B34-4C6C-8F4D-123E41DC7DA5}" destId="{2EC4890C-9F19-4FAD-85D1-D5D851B6F3B9}" srcOrd="1" destOrd="0" presId="urn:microsoft.com/office/officeart/2005/8/layout/hierarchy1"/>
    <dgm:cxn modelId="{DE48BC23-B238-44D6-B275-EB73045DAF16}" type="presParOf" srcId="{2EC4890C-9F19-4FAD-85D1-D5D851B6F3B9}" destId="{6343CF78-7142-49DC-905A-F524BB4062FB}" srcOrd="0" destOrd="0" presId="urn:microsoft.com/office/officeart/2005/8/layout/hierarchy1"/>
    <dgm:cxn modelId="{56269DDD-24F0-40CF-9F43-175DF1A39F67}" type="presParOf" srcId="{6343CF78-7142-49DC-905A-F524BB4062FB}" destId="{21321908-9CE2-4D05-B76E-C0E68A992266}" srcOrd="0" destOrd="0" presId="urn:microsoft.com/office/officeart/2005/8/layout/hierarchy1"/>
    <dgm:cxn modelId="{B9E3A7F9-0F51-4343-ADE3-7A7BCB7D4BF4}" type="presParOf" srcId="{6343CF78-7142-49DC-905A-F524BB4062FB}" destId="{0A848FEB-CDF5-4089-BD1A-167784C5FBF8}" srcOrd="1" destOrd="0" presId="urn:microsoft.com/office/officeart/2005/8/layout/hierarchy1"/>
    <dgm:cxn modelId="{3C2EF5BF-044A-4FE2-8BDC-D2078C3C2AC2}" type="presParOf" srcId="{2EC4890C-9F19-4FAD-85D1-D5D851B6F3B9}" destId="{163D7204-8D47-4457-B298-BFF2CFAECB99}" srcOrd="1" destOrd="0" presId="urn:microsoft.com/office/officeart/2005/8/layout/hierarchy1"/>
    <dgm:cxn modelId="{D54649EF-C1F6-48C1-8884-7CC93253FDC0}" type="presParOf" srcId="{163D7204-8D47-4457-B298-BFF2CFAECB99}" destId="{21D2071D-F463-4D90-83CC-CC9B63015FF8}" srcOrd="0" destOrd="0" presId="urn:microsoft.com/office/officeart/2005/8/layout/hierarchy1"/>
    <dgm:cxn modelId="{B718D5FB-45BA-43EE-B941-03E4C95B6755}" type="presParOf" srcId="{163D7204-8D47-4457-B298-BFF2CFAECB99}" destId="{0F504B55-C658-4ABF-89D5-436B8F072F09}" srcOrd="1" destOrd="0" presId="urn:microsoft.com/office/officeart/2005/8/layout/hierarchy1"/>
    <dgm:cxn modelId="{7FB39165-9C07-44B1-A25E-FBABB83810DC}" type="presParOf" srcId="{0F504B55-C658-4ABF-89D5-436B8F072F09}" destId="{A8002F47-C223-4C99-8E1A-224DA5A760F3}" srcOrd="0" destOrd="0" presId="urn:microsoft.com/office/officeart/2005/8/layout/hierarchy1"/>
    <dgm:cxn modelId="{3C54768D-32FA-47FD-8082-812BF6A6F907}" type="presParOf" srcId="{A8002F47-C223-4C99-8E1A-224DA5A760F3}" destId="{64258756-B090-4DCF-87DE-C0F7BB73FFBE}" srcOrd="0" destOrd="0" presId="urn:microsoft.com/office/officeart/2005/8/layout/hierarchy1"/>
    <dgm:cxn modelId="{A04D3E9B-A019-4513-B240-0C0868958010}" type="presParOf" srcId="{A8002F47-C223-4C99-8E1A-224DA5A760F3}" destId="{0217F989-1296-47C6-9635-6D87D2D42BA2}" srcOrd="1" destOrd="0" presId="urn:microsoft.com/office/officeart/2005/8/layout/hierarchy1"/>
    <dgm:cxn modelId="{7AFD7541-50A1-4A3E-93E9-C877D649AAB5}" type="presParOf" srcId="{0F504B55-C658-4ABF-89D5-436B8F072F09}" destId="{FEDF2B41-E047-4558-849B-770EE53BDACE}" srcOrd="1" destOrd="0" presId="urn:microsoft.com/office/officeart/2005/8/layout/hierarchy1"/>
    <dgm:cxn modelId="{FD413E0D-4B53-464C-8C8D-614A7AAFC78A}" type="presParOf" srcId="{163D7204-8D47-4457-B298-BFF2CFAECB99}" destId="{3A82682C-91C4-4D80-9CC4-3B4F45ADA503}" srcOrd="2" destOrd="0" presId="urn:microsoft.com/office/officeart/2005/8/layout/hierarchy1"/>
    <dgm:cxn modelId="{AEC472E6-B208-4F2F-A88E-5A37C881EEF0}" type="presParOf" srcId="{163D7204-8D47-4457-B298-BFF2CFAECB99}" destId="{D958C24F-53CD-423F-ADD4-327281E476B2}" srcOrd="3" destOrd="0" presId="urn:microsoft.com/office/officeart/2005/8/layout/hierarchy1"/>
    <dgm:cxn modelId="{C81E118C-92D5-49B9-B49A-98C5CCD26E4E}" type="presParOf" srcId="{D958C24F-53CD-423F-ADD4-327281E476B2}" destId="{83E920B4-3056-4AE5-A652-1657A397949B}" srcOrd="0" destOrd="0" presId="urn:microsoft.com/office/officeart/2005/8/layout/hierarchy1"/>
    <dgm:cxn modelId="{BFA8063C-108B-4BCD-92DE-4A5CE8597675}" type="presParOf" srcId="{83E920B4-3056-4AE5-A652-1657A397949B}" destId="{7C78E028-FD98-4A85-90AA-242537C2FAB9}" srcOrd="0" destOrd="0" presId="urn:microsoft.com/office/officeart/2005/8/layout/hierarchy1"/>
    <dgm:cxn modelId="{7CC4584F-52C6-45EB-B549-B878FF374182}" type="presParOf" srcId="{83E920B4-3056-4AE5-A652-1657A397949B}" destId="{01501D89-7904-406E-B3F8-24CA325F44D9}" srcOrd="1" destOrd="0" presId="urn:microsoft.com/office/officeart/2005/8/layout/hierarchy1"/>
    <dgm:cxn modelId="{95AA9435-498E-4C45-979B-C8E7B8B1D94E}" type="presParOf" srcId="{D958C24F-53CD-423F-ADD4-327281E476B2}" destId="{914655A5-74CD-4E5A-BBB3-2FEE532CA8F4}" srcOrd="1" destOrd="0" presId="urn:microsoft.com/office/officeart/2005/8/layout/hierarchy1"/>
    <dgm:cxn modelId="{5DA9CE2F-DF8F-442B-AD81-2ECA4E75202E}" type="presParOf" srcId="{163D7204-8D47-4457-B298-BFF2CFAECB99}" destId="{7FC0D235-4739-4C09-904A-F7CD773B3AD8}" srcOrd="4" destOrd="0" presId="urn:microsoft.com/office/officeart/2005/8/layout/hierarchy1"/>
    <dgm:cxn modelId="{83A8146F-EB9C-4A3C-8082-DD0EA9DE9C54}" type="presParOf" srcId="{163D7204-8D47-4457-B298-BFF2CFAECB99}" destId="{DEE8EB0D-B2D0-4244-B8F8-5ABC6CB4E771}" srcOrd="5" destOrd="0" presId="urn:microsoft.com/office/officeart/2005/8/layout/hierarchy1"/>
    <dgm:cxn modelId="{39F6B877-6910-4D16-92DF-A37976E62055}" type="presParOf" srcId="{DEE8EB0D-B2D0-4244-B8F8-5ABC6CB4E771}" destId="{E0AD9B39-8BF7-4D1B-A110-2600416A0339}" srcOrd="0" destOrd="0" presId="urn:microsoft.com/office/officeart/2005/8/layout/hierarchy1"/>
    <dgm:cxn modelId="{DCB143B6-555B-44F4-8463-B7B8D7FE3573}" type="presParOf" srcId="{E0AD9B39-8BF7-4D1B-A110-2600416A0339}" destId="{31B7B842-C889-4580-B2A2-FC7A1D1B74F7}" srcOrd="0" destOrd="0" presId="urn:microsoft.com/office/officeart/2005/8/layout/hierarchy1"/>
    <dgm:cxn modelId="{F2420793-3583-4F5F-8885-A40424185A1D}" type="presParOf" srcId="{E0AD9B39-8BF7-4D1B-A110-2600416A0339}" destId="{F9B6E08D-FBE2-4D1C-B908-85DDCEA74B97}" srcOrd="1" destOrd="0" presId="urn:microsoft.com/office/officeart/2005/8/layout/hierarchy1"/>
    <dgm:cxn modelId="{D33D2437-8C77-45C4-8658-4B3BA32C19E9}" type="presParOf" srcId="{DEE8EB0D-B2D0-4244-B8F8-5ABC6CB4E771}" destId="{3BE4488D-DE92-4C2B-A2EE-B44BA3698F72}" srcOrd="1" destOrd="0" presId="urn:microsoft.com/office/officeart/2005/8/layout/hierarchy1"/>
    <dgm:cxn modelId="{7281349A-B427-435C-88BE-F9A08A44E499}" type="presParOf" srcId="{163D7204-8D47-4457-B298-BFF2CFAECB99}" destId="{88778CFB-417D-4DED-9BE2-F800345716BC}" srcOrd="6" destOrd="0" presId="urn:microsoft.com/office/officeart/2005/8/layout/hierarchy1"/>
    <dgm:cxn modelId="{03388DE8-733F-45F1-93D8-23936E1C472B}" type="presParOf" srcId="{163D7204-8D47-4457-B298-BFF2CFAECB99}" destId="{72C0DC0F-6BCE-414D-99FA-1146349CFD3E}" srcOrd="7" destOrd="0" presId="urn:microsoft.com/office/officeart/2005/8/layout/hierarchy1"/>
    <dgm:cxn modelId="{E69BEDC3-8F2E-4B39-A3DB-BC010475343D}" type="presParOf" srcId="{72C0DC0F-6BCE-414D-99FA-1146349CFD3E}" destId="{31157E49-BD6D-4717-AF08-59AFCFDB2399}" srcOrd="0" destOrd="0" presId="urn:microsoft.com/office/officeart/2005/8/layout/hierarchy1"/>
    <dgm:cxn modelId="{E9C524AD-E28D-4E58-AB27-D261D9A2FD0A}" type="presParOf" srcId="{31157E49-BD6D-4717-AF08-59AFCFDB2399}" destId="{97853142-321D-4492-8255-9E423D001A5B}" srcOrd="0" destOrd="0" presId="urn:microsoft.com/office/officeart/2005/8/layout/hierarchy1"/>
    <dgm:cxn modelId="{D1FB7B41-2904-4D09-8813-762EA341B496}" type="presParOf" srcId="{31157E49-BD6D-4717-AF08-59AFCFDB2399}" destId="{6E3EFBA9-66DE-490A-8E55-12FB48D5B62F}" srcOrd="1" destOrd="0" presId="urn:microsoft.com/office/officeart/2005/8/layout/hierarchy1"/>
    <dgm:cxn modelId="{ABF5523A-806A-411E-93E5-DC67CE704DD3}" type="presParOf" srcId="{72C0DC0F-6BCE-414D-99FA-1146349CFD3E}" destId="{2F16FB1D-E129-444A-8961-4DB7494AE789}" srcOrd="1" destOrd="0" presId="urn:microsoft.com/office/officeart/2005/8/layout/hierarchy1"/>
    <dgm:cxn modelId="{567975FB-1301-4BA1-B2C1-5487AEDB1E04}" type="presParOf" srcId="{163D7204-8D47-4457-B298-BFF2CFAECB99}" destId="{07878AC7-6285-4D94-A742-A3670E262723}" srcOrd="8" destOrd="0" presId="urn:microsoft.com/office/officeart/2005/8/layout/hierarchy1"/>
    <dgm:cxn modelId="{7854AAFE-691E-4DC6-98C2-65A517865164}" type="presParOf" srcId="{163D7204-8D47-4457-B298-BFF2CFAECB99}" destId="{843482FE-6038-4D72-9D20-D53728DCA735}" srcOrd="9" destOrd="0" presId="urn:microsoft.com/office/officeart/2005/8/layout/hierarchy1"/>
    <dgm:cxn modelId="{BBC82343-821A-4645-BB8E-90FDBA6DA1B1}" type="presParOf" srcId="{843482FE-6038-4D72-9D20-D53728DCA735}" destId="{49D6FB8B-218D-4E83-B288-F5B1407156F0}" srcOrd="0" destOrd="0" presId="urn:microsoft.com/office/officeart/2005/8/layout/hierarchy1"/>
    <dgm:cxn modelId="{CCDA4399-7539-4853-8024-47888E5BCBDA}" type="presParOf" srcId="{49D6FB8B-218D-4E83-B288-F5B1407156F0}" destId="{8A1CB086-8A17-4919-8AC0-8C9B246C9003}" srcOrd="0" destOrd="0" presId="urn:microsoft.com/office/officeart/2005/8/layout/hierarchy1"/>
    <dgm:cxn modelId="{1BFDA1E6-D30A-4346-8A3D-ADBEC19C2679}" type="presParOf" srcId="{49D6FB8B-218D-4E83-B288-F5B1407156F0}" destId="{B07A73DA-8196-4EC6-9F49-DA76EB8C109F}" srcOrd="1" destOrd="0" presId="urn:microsoft.com/office/officeart/2005/8/layout/hierarchy1"/>
    <dgm:cxn modelId="{8B394D77-BCA0-4F86-88BA-566FF71E8F84}" type="presParOf" srcId="{843482FE-6038-4D72-9D20-D53728DCA735}" destId="{BC2BA9F4-3C1D-4F03-955F-CA041AB6D4A1}" srcOrd="1" destOrd="0" presId="urn:microsoft.com/office/officeart/2005/8/layout/hierarchy1"/>
    <dgm:cxn modelId="{E0BB8350-88AC-40FE-86C2-41AC51B153F2}" type="presParOf" srcId="{520A8A63-1B34-4C6C-8F4D-123E41DC7DA5}" destId="{5F42478D-C227-46B0-AA1E-523DD3D7178B}" srcOrd="2" destOrd="0" presId="urn:microsoft.com/office/officeart/2005/8/layout/hierarchy1"/>
    <dgm:cxn modelId="{A1F58AB2-14B2-4307-B5C9-A6EA8413262E}" type="presParOf" srcId="{520A8A63-1B34-4C6C-8F4D-123E41DC7DA5}" destId="{790D4EB2-C3E0-4D89-8FD8-3E527FEE3973}" srcOrd="3" destOrd="0" presId="urn:microsoft.com/office/officeart/2005/8/layout/hierarchy1"/>
    <dgm:cxn modelId="{053F6982-BE0F-4A56-AF6E-A3380BCA00E9}" type="presParOf" srcId="{790D4EB2-C3E0-4D89-8FD8-3E527FEE3973}" destId="{8B391EB5-ED3B-499B-9BA3-4FCDB8EA7395}" srcOrd="0" destOrd="0" presId="urn:microsoft.com/office/officeart/2005/8/layout/hierarchy1"/>
    <dgm:cxn modelId="{E6072A89-FD4A-4B84-A965-D95AFD71ACBE}" type="presParOf" srcId="{8B391EB5-ED3B-499B-9BA3-4FCDB8EA7395}" destId="{E9BA2C11-518A-4025-92AD-48A21E3BBB85}" srcOrd="0" destOrd="0" presId="urn:microsoft.com/office/officeart/2005/8/layout/hierarchy1"/>
    <dgm:cxn modelId="{5ED27793-1ECF-4C69-BEFD-D45EB28813AA}" type="presParOf" srcId="{8B391EB5-ED3B-499B-9BA3-4FCDB8EA7395}" destId="{E64BBCD3-C605-4515-9299-1BBB0AF2CF2A}" srcOrd="1" destOrd="0" presId="urn:microsoft.com/office/officeart/2005/8/layout/hierarchy1"/>
    <dgm:cxn modelId="{0FD4B6CA-4C70-46BE-A71D-22ECC975789C}" type="presParOf" srcId="{790D4EB2-C3E0-4D89-8FD8-3E527FEE3973}" destId="{6DB7A5F4-9158-4C3E-8AC7-2DB79323DF13}" srcOrd="1" destOrd="0" presId="urn:microsoft.com/office/officeart/2005/8/layout/hierarchy1"/>
    <dgm:cxn modelId="{3CCB1F70-5D46-4C67-BFBC-76E7C45F330C}" type="presParOf" srcId="{6DB7A5F4-9158-4C3E-8AC7-2DB79323DF13}" destId="{5E7AC6B4-F908-438F-81DD-4AD27A2AE2B1}" srcOrd="0" destOrd="0" presId="urn:microsoft.com/office/officeart/2005/8/layout/hierarchy1"/>
    <dgm:cxn modelId="{C781D679-5664-4D55-8B67-C04F636A65DF}" type="presParOf" srcId="{6DB7A5F4-9158-4C3E-8AC7-2DB79323DF13}" destId="{694020DB-A3DA-4521-BA66-878A9568D980}" srcOrd="1" destOrd="0" presId="urn:microsoft.com/office/officeart/2005/8/layout/hierarchy1"/>
    <dgm:cxn modelId="{23F17C1E-887E-4477-9265-19C6A88507F4}" type="presParOf" srcId="{694020DB-A3DA-4521-BA66-878A9568D980}" destId="{AA75279B-0B93-44E5-81DC-E742D5ECC4CA}" srcOrd="0" destOrd="0" presId="urn:microsoft.com/office/officeart/2005/8/layout/hierarchy1"/>
    <dgm:cxn modelId="{07B4DF26-8AF6-460C-82F9-77078DB7D33F}" type="presParOf" srcId="{AA75279B-0B93-44E5-81DC-E742D5ECC4CA}" destId="{86D9314A-21ED-4DBE-9329-64ACD6EE6134}" srcOrd="0" destOrd="0" presId="urn:microsoft.com/office/officeart/2005/8/layout/hierarchy1"/>
    <dgm:cxn modelId="{B80512E7-7564-4150-A88D-65058C5CE63E}" type="presParOf" srcId="{AA75279B-0B93-44E5-81DC-E742D5ECC4CA}" destId="{C229FE58-CADB-45AD-8C1F-D34EFB022732}" srcOrd="1" destOrd="0" presId="urn:microsoft.com/office/officeart/2005/8/layout/hierarchy1"/>
    <dgm:cxn modelId="{F39193E7-9758-40F5-A09C-1681F532823C}" type="presParOf" srcId="{694020DB-A3DA-4521-BA66-878A9568D980}" destId="{944C289B-72D5-4F62-BB81-3B2C64F41C87}" srcOrd="1" destOrd="0" presId="urn:microsoft.com/office/officeart/2005/8/layout/hierarchy1"/>
    <dgm:cxn modelId="{757DA416-1068-4191-B7AE-D203EB1628F9}" type="presParOf" srcId="{6DB7A5F4-9158-4C3E-8AC7-2DB79323DF13}" destId="{F384CF01-D3BB-4D8D-B8F2-6E2CAC4F50FC}" srcOrd="2" destOrd="0" presId="urn:microsoft.com/office/officeart/2005/8/layout/hierarchy1"/>
    <dgm:cxn modelId="{0F7088C3-8741-4B4E-91FE-3C495ADF1E69}" type="presParOf" srcId="{6DB7A5F4-9158-4C3E-8AC7-2DB79323DF13}" destId="{EB599207-2D4B-43A7-BA2E-9D71F9B8A6F1}" srcOrd="3" destOrd="0" presId="urn:microsoft.com/office/officeart/2005/8/layout/hierarchy1"/>
    <dgm:cxn modelId="{9BA508F5-4C6A-41B9-BA6E-D2E7644D13B0}" type="presParOf" srcId="{EB599207-2D4B-43A7-BA2E-9D71F9B8A6F1}" destId="{55CE1724-459B-4C63-8AF9-3D571D552706}" srcOrd="0" destOrd="0" presId="urn:microsoft.com/office/officeart/2005/8/layout/hierarchy1"/>
    <dgm:cxn modelId="{86E4BE65-4A47-411D-AC96-1C306D5DD8B4}" type="presParOf" srcId="{55CE1724-459B-4C63-8AF9-3D571D552706}" destId="{BB01C4B9-2FDB-4DB0-84DA-870C1863B7BD}" srcOrd="0" destOrd="0" presId="urn:microsoft.com/office/officeart/2005/8/layout/hierarchy1"/>
    <dgm:cxn modelId="{E512824A-6666-40AC-8284-71FA2872789C}" type="presParOf" srcId="{55CE1724-459B-4C63-8AF9-3D571D552706}" destId="{D36EAEA6-3B3D-43DF-A863-E589690578EE}" srcOrd="1" destOrd="0" presId="urn:microsoft.com/office/officeart/2005/8/layout/hierarchy1"/>
    <dgm:cxn modelId="{A2D331EF-A0F2-4127-82B1-AC0AD0967BF5}" type="presParOf" srcId="{EB599207-2D4B-43A7-BA2E-9D71F9B8A6F1}" destId="{2BD76ADF-E4D1-4564-BDE1-39CDF14A395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8E435-B96D-4C2C-A63C-8D63643F4B13}">
      <dsp:nvSpPr>
        <dsp:cNvPr id="0" name=""/>
        <dsp:cNvSpPr/>
      </dsp:nvSpPr>
      <dsp:spPr>
        <a:xfrm>
          <a:off x="1128642"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a:off x="1820128" y="1149269"/>
        <a:ext cx="1669394" cy="1669394"/>
      </dsp:txXfrm>
    </dsp:sp>
    <dsp:sp modelId="{F4C8F376-3216-4F3B-8F2B-08694EB98569}">
      <dsp:nvSpPr>
        <dsp:cNvPr id="0" name=""/>
        <dsp:cNvSpPr/>
      </dsp:nvSpPr>
      <dsp:spPr>
        <a:xfrm rot="5400000">
          <a:off x="3598570"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3598570" y="1149269"/>
        <a:ext cx="1669394" cy="1669394"/>
      </dsp:txXfrm>
    </dsp:sp>
    <dsp:sp modelId="{F9F5A63C-DBBA-4A97-8115-8621CD43AC18}">
      <dsp:nvSpPr>
        <dsp:cNvPr id="0" name=""/>
        <dsp:cNvSpPr/>
      </dsp:nvSpPr>
      <dsp:spPr>
        <a:xfrm rot="10800000">
          <a:off x="3598570"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10800000">
        <a:off x="3598570" y="2927711"/>
        <a:ext cx="1669394" cy="1669394"/>
      </dsp:txXfrm>
    </dsp:sp>
    <dsp:sp modelId="{27CF3F67-1D1B-4E56-B652-5AE494475567}">
      <dsp:nvSpPr>
        <dsp:cNvPr id="0" name=""/>
        <dsp:cNvSpPr/>
      </dsp:nvSpPr>
      <dsp:spPr>
        <a:xfrm rot="16200000">
          <a:off x="1128642"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1820128" y="2927711"/>
        <a:ext cx="1669394" cy="1669394"/>
      </dsp:txXfrm>
    </dsp:sp>
    <dsp:sp modelId="{BED19BC4-7D1C-45DE-A52E-682DEE6BD005}">
      <dsp:nvSpPr>
        <dsp:cNvPr id="0" name=""/>
        <dsp:cNvSpPr/>
      </dsp:nvSpPr>
      <dsp:spPr>
        <a:xfrm>
          <a:off x="3136481" y="2382473"/>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E3676-41E9-487C-8CA3-2D6661BF6A84}">
      <dsp:nvSpPr>
        <dsp:cNvPr id="0" name=""/>
        <dsp:cNvSpPr/>
      </dsp:nvSpPr>
      <dsp:spPr>
        <a:xfrm rot="10800000">
          <a:off x="3136481" y="2655092"/>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8E435-B96D-4C2C-A63C-8D63643F4B13}">
      <dsp:nvSpPr>
        <dsp:cNvPr id="0" name=""/>
        <dsp:cNvSpPr/>
      </dsp:nvSpPr>
      <dsp:spPr>
        <a:xfrm>
          <a:off x="1128642"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a:off x="1820128" y="1149269"/>
        <a:ext cx="1669394" cy="1669394"/>
      </dsp:txXfrm>
    </dsp:sp>
    <dsp:sp modelId="{F4C8F376-3216-4F3B-8F2B-08694EB98569}">
      <dsp:nvSpPr>
        <dsp:cNvPr id="0" name=""/>
        <dsp:cNvSpPr/>
      </dsp:nvSpPr>
      <dsp:spPr>
        <a:xfrm rot="5400000">
          <a:off x="3598570"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3598570" y="1149269"/>
        <a:ext cx="1669394" cy="1669394"/>
      </dsp:txXfrm>
    </dsp:sp>
    <dsp:sp modelId="{F9F5A63C-DBBA-4A97-8115-8621CD43AC18}">
      <dsp:nvSpPr>
        <dsp:cNvPr id="0" name=""/>
        <dsp:cNvSpPr/>
      </dsp:nvSpPr>
      <dsp:spPr>
        <a:xfrm rot="10800000">
          <a:off x="3598570"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10800000">
        <a:off x="3598570" y="2927711"/>
        <a:ext cx="1669394" cy="1669394"/>
      </dsp:txXfrm>
    </dsp:sp>
    <dsp:sp modelId="{27CF3F67-1D1B-4E56-B652-5AE494475567}">
      <dsp:nvSpPr>
        <dsp:cNvPr id="0" name=""/>
        <dsp:cNvSpPr/>
      </dsp:nvSpPr>
      <dsp:spPr>
        <a:xfrm rot="16200000">
          <a:off x="1128642"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1820128" y="2927711"/>
        <a:ext cx="1669394" cy="1669394"/>
      </dsp:txXfrm>
    </dsp:sp>
    <dsp:sp modelId="{BED19BC4-7D1C-45DE-A52E-682DEE6BD005}">
      <dsp:nvSpPr>
        <dsp:cNvPr id="0" name=""/>
        <dsp:cNvSpPr/>
      </dsp:nvSpPr>
      <dsp:spPr>
        <a:xfrm>
          <a:off x="3136481" y="2382473"/>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E3676-41E9-487C-8CA3-2D6661BF6A84}">
      <dsp:nvSpPr>
        <dsp:cNvPr id="0" name=""/>
        <dsp:cNvSpPr/>
      </dsp:nvSpPr>
      <dsp:spPr>
        <a:xfrm rot="10800000">
          <a:off x="3136481" y="2655092"/>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4CF01-D3BB-4D8D-B8F2-6E2CAC4F50FC}">
      <dsp:nvSpPr>
        <dsp:cNvPr id="0" name=""/>
        <dsp:cNvSpPr/>
      </dsp:nvSpPr>
      <dsp:spPr>
        <a:xfrm>
          <a:off x="9692943" y="3044913"/>
          <a:ext cx="822432" cy="391403"/>
        </a:xfrm>
        <a:custGeom>
          <a:avLst/>
          <a:gdLst/>
          <a:ahLst/>
          <a:cxnLst/>
          <a:rect l="0" t="0" r="0" b="0"/>
          <a:pathLst>
            <a:path>
              <a:moveTo>
                <a:pt x="0" y="0"/>
              </a:moveTo>
              <a:lnTo>
                <a:pt x="0" y="266729"/>
              </a:lnTo>
              <a:lnTo>
                <a:pt x="822432" y="266729"/>
              </a:lnTo>
              <a:lnTo>
                <a:pt x="822432" y="391403"/>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7AC6B4-F908-438F-81DD-4AD27A2AE2B1}">
      <dsp:nvSpPr>
        <dsp:cNvPr id="0" name=""/>
        <dsp:cNvSpPr/>
      </dsp:nvSpPr>
      <dsp:spPr>
        <a:xfrm>
          <a:off x="8870510" y="3044913"/>
          <a:ext cx="822432" cy="391403"/>
        </a:xfrm>
        <a:custGeom>
          <a:avLst/>
          <a:gdLst/>
          <a:ahLst/>
          <a:cxnLst/>
          <a:rect l="0" t="0" r="0" b="0"/>
          <a:pathLst>
            <a:path>
              <a:moveTo>
                <a:pt x="822432" y="0"/>
              </a:moveTo>
              <a:lnTo>
                <a:pt x="822432" y="266729"/>
              </a:lnTo>
              <a:lnTo>
                <a:pt x="0" y="266729"/>
              </a:lnTo>
              <a:lnTo>
                <a:pt x="0" y="391403"/>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42478D-C227-46B0-AA1E-523DD3D7178B}">
      <dsp:nvSpPr>
        <dsp:cNvPr id="0" name=""/>
        <dsp:cNvSpPr/>
      </dsp:nvSpPr>
      <dsp:spPr>
        <a:xfrm>
          <a:off x="6822248" y="1714563"/>
          <a:ext cx="2870694" cy="391403"/>
        </a:xfrm>
        <a:custGeom>
          <a:avLst/>
          <a:gdLst/>
          <a:ahLst/>
          <a:cxnLst/>
          <a:rect l="0" t="0" r="0" b="0"/>
          <a:pathLst>
            <a:path>
              <a:moveTo>
                <a:pt x="0" y="0"/>
              </a:moveTo>
              <a:lnTo>
                <a:pt x="0" y="266729"/>
              </a:lnTo>
              <a:lnTo>
                <a:pt x="2870694" y="266729"/>
              </a:lnTo>
              <a:lnTo>
                <a:pt x="2870694" y="39140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878AC7-6285-4D94-A742-A3670E262723}">
      <dsp:nvSpPr>
        <dsp:cNvPr id="0" name=""/>
        <dsp:cNvSpPr/>
      </dsp:nvSpPr>
      <dsp:spPr>
        <a:xfrm>
          <a:off x="3951553" y="3044913"/>
          <a:ext cx="3274092" cy="391403"/>
        </a:xfrm>
        <a:custGeom>
          <a:avLst/>
          <a:gdLst/>
          <a:ahLst/>
          <a:cxnLst/>
          <a:rect l="0" t="0" r="0" b="0"/>
          <a:pathLst>
            <a:path>
              <a:moveTo>
                <a:pt x="0" y="0"/>
              </a:moveTo>
              <a:lnTo>
                <a:pt x="0" y="266729"/>
              </a:lnTo>
              <a:lnTo>
                <a:pt x="3274092" y="266729"/>
              </a:lnTo>
              <a:lnTo>
                <a:pt x="3274092" y="391403"/>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778CFB-417D-4DED-9BE2-F800345716BC}">
      <dsp:nvSpPr>
        <dsp:cNvPr id="0" name=""/>
        <dsp:cNvSpPr/>
      </dsp:nvSpPr>
      <dsp:spPr>
        <a:xfrm>
          <a:off x="3951553" y="3044913"/>
          <a:ext cx="1629226" cy="391403"/>
        </a:xfrm>
        <a:custGeom>
          <a:avLst/>
          <a:gdLst/>
          <a:ahLst/>
          <a:cxnLst/>
          <a:rect l="0" t="0" r="0" b="0"/>
          <a:pathLst>
            <a:path>
              <a:moveTo>
                <a:pt x="0" y="0"/>
              </a:moveTo>
              <a:lnTo>
                <a:pt x="0" y="266729"/>
              </a:lnTo>
              <a:lnTo>
                <a:pt x="1629226" y="266729"/>
              </a:lnTo>
              <a:lnTo>
                <a:pt x="1629226" y="391403"/>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C0D235-4739-4C09-904A-F7CD773B3AD8}">
      <dsp:nvSpPr>
        <dsp:cNvPr id="0" name=""/>
        <dsp:cNvSpPr/>
      </dsp:nvSpPr>
      <dsp:spPr>
        <a:xfrm>
          <a:off x="3890195" y="3044913"/>
          <a:ext cx="91440" cy="391403"/>
        </a:xfrm>
        <a:custGeom>
          <a:avLst/>
          <a:gdLst/>
          <a:ahLst/>
          <a:cxnLst/>
          <a:rect l="0" t="0" r="0" b="0"/>
          <a:pathLst>
            <a:path>
              <a:moveTo>
                <a:pt x="61358" y="0"/>
              </a:moveTo>
              <a:lnTo>
                <a:pt x="61358" y="266729"/>
              </a:lnTo>
              <a:lnTo>
                <a:pt x="45720" y="266729"/>
              </a:lnTo>
              <a:lnTo>
                <a:pt x="45720" y="391403"/>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82682C-91C4-4D80-9CC4-3B4F45ADA503}">
      <dsp:nvSpPr>
        <dsp:cNvPr id="0" name=""/>
        <dsp:cNvSpPr/>
      </dsp:nvSpPr>
      <dsp:spPr>
        <a:xfrm>
          <a:off x="2291049" y="3044913"/>
          <a:ext cx="1660503" cy="380114"/>
        </a:xfrm>
        <a:custGeom>
          <a:avLst/>
          <a:gdLst/>
          <a:ahLst/>
          <a:cxnLst/>
          <a:rect l="0" t="0" r="0" b="0"/>
          <a:pathLst>
            <a:path>
              <a:moveTo>
                <a:pt x="1660503" y="0"/>
              </a:moveTo>
              <a:lnTo>
                <a:pt x="1660503" y="255440"/>
              </a:lnTo>
              <a:lnTo>
                <a:pt x="0" y="255440"/>
              </a:lnTo>
              <a:lnTo>
                <a:pt x="0" y="380114"/>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2071D-F463-4D90-83CC-CC9B63015FF8}">
      <dsp:nvSpPr>
        <dsp:cNvPr id="0" name=""/>
        <dsp:cNvSpPr/>
      </dsp:nvSpPr>
      <dsp:spPr>
        <a:xfrm>
          <a:off x="661822" y="3044913"/>
          <a:ext cx="3289730" cy="391403"/>
        </a:xfrm>
        <a:custGeom>
          <a:avLst/>
          <a:gdLst/>
          <a:ahLst/>
          <a:cxnLst/>
          <a:rect l="0" t="0" r="0" b="0"/>
          <a:pathLst>
            <a:path>
              <a:moveTo>
                <a:pt x="3289730" y="0"/>
              </a:moveTo>
              <a:lnTo>
                <a:pt x="3289730" y="266729"/>
              </a:lnTo>
              <a:lnTo>
                <a:pt x="0" y="266729"/>
              </a:lnTo>
              <a:lnTo>
                <a:pt x="0" y="391403"/>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490A6B-1757-4C5F-9D0B-DA9DBFFC4064}">
      <dsp:nvSpPr>
        <dsp:cNvPr id="0" name=""/>
        <dsp:cNvSpPr/>
      </dsp:nvSpPr>
      <dsp:spPr>
        <a:xfrm>
          <a:off x="3951553" y="1714563"/>
          <a:ext cx="2870694" cy="391403"/>
        </a:xfrm>
        <a:custGeom>
          <a:avLst/>
          <a:gdLst/>
          <a:ahLst/>
          <a:cxnLst/>
          <a:rect l="0" t="0" r="0" b="0"/>
          <a:pathLst>
            <a:path>
              <a:moveTo>
                <a:pt x="2870694" y="0"/>
              </a:moveTo>
              <a:lnTo>
                <a:pt x="2870694" y="266729"/>
              </a:lnTo>
              <a:lnTo>
                <a:pt x="0" y="266729"/>
              </a:lnTo>
              <a:lnTo>
                <a:pt x="0" y="39140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39E7ED-4862-4DCC-986F-EA9380A39A47}">
      <dsp:nvSpPr>
        <dsp:cNvPr id="0" name=""/>
        <dsp:cNvSpPr/>
      </dsp:nvSpPr>
      <dsp:spPr>
        <a:xfrm>
          <a:off x="5877995" y="772121"/>
          <a:ext cx="1888505" cy="942441"/>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63458E4-A147-46A3-92CA-4C717FC868B4}">
      <dsp:nvSpPr>
        <dsp:cNvPr id="0" name=""/>
        <dsp:cNvSpPr/>
      </dsp:nvSpPr>
      <dsp:spPr>
        <a:xfrm>
          <a:off x="6027528" y="914178"/>
          <a:ext cx="1888505" cy="942441"/>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dirty="0" smtClean="0">
              <a:ln/>
              <a:effectLst/>
              <a:latin typeface="Arial" panose="020B0604020202020204" pitchFamily="34" charset="0"/>
            </a:rPr>
            <a:t>Governors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0" i="0" u="none" strike="noStrike" kern="1200" cap="none" normalizeH="0" baseline="0" dirty="0" smtClean="0">
              <a:ln/>
              <a:effectLst/>
              <a:latin typeface="Arial" panose="020B0604020202020204" pitchFamily="34" charset="0"/>
            </a:rPr>
            <a:t>IT (DA) ~ Business</a:t>
          </a:r>
        </a:p>
      </dsp:txBody>
      <dsp:txXfrm>
        <a:off x="6055131" y="941781"/>
        <a:ext cx="1833299" cy="887235"/>
      </dsp:txXfrm>
    </dsp:sp>
    <dsp:sp modelId="{21321908-9CE2-4D05-B76E-C0E68A992266}">
      <dsp:nvSpPr>
        <dsp:cNvPr id="0" name=""/>
        <dsp:cNvSpPr/>
      </dsp:nvSpPr>
      <dsp:spPr>
        <a:xfrm>
          <a:off x="3012602" y="2105966"/>
          <a:ext cx="1877900" cy="93894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A848FEB-CDF5-4089-BD1A-167784C5FBF8}">
      <dsp:nvSpPr>
        <dsp:cNvPr id="0" name=""/>
        <dsp:cNvSpPr/>
      </dsp:nvSpPr>
      <dsp:spPr>
        <a:xfrm>
          <a:off x="3162136" y="2248023"/>
          <a:ext cx="1877900" cy="938946"/>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dirty="0" smtClean="0">
              <a:ln/>
              <a:effectLst/>
              <a:latin typeface="Arial" panose="020B0604020202020204" pitchFamily="34" charset="0"/>
            </a:rPr>
            <a:t>Business</a:t>
          </a:r>
        </a:p>
      </dsp:txBody>
      <dsp:txXfrm>
        <a:off x="3189637" y="2275524"/>
        <a:ext cx="1822898" cy="883944"/>
      </dsp:txXfrm>
    </dsp:sp>
    <dsp:sp modelId="{64258756-B090-4DCF-87DE-C0F7BB73FFBE}">
      <dsp:nvSpPr>
        <dsp:cNvPr id="0" name=""/>
        <dsp:cNvSpPr/>
      </dsp:nvSpPr>
      <dsp:spPr>
        <a:xfrm>
          <a:off x="4561" y="3436316"/>
          <a:ext cx="1314522" cy="84505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17F989-1296-47C6-9635-6D87D2D42BA2}">
      <dsp:nvSpPr>
        <dsp:cNvPr id="0" name=""/>
        <dsp:cNvSpPr/>
      </dsp:nvSpPr>
      <dsp:spPr>
        <a:xfrm>
          <a:off x="154094" y="3578373"/>
          <a:ext cx="1314522" cy="845053"/>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dirty="0" smtClean="0">
              <a:ln/>
              <a:effectLst/>
              <a:latin typeface="Arial" panose="020B0604020202020204" pitchFamily="34" charset="0"/>
            </a:rPr>
            <a:t>Finance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700" b="0" i="0" u="none" strike="noStrike" kern="1200" cap="none" normalizeH="0" baseline="0" dirty="0" smtClean="0">
            <a:ln/>
            <a:effectLst/>
            <a:latin typeface="Arial" panose="020B0604020202020204" pitchFamily="34" charset="0"/>
          </a:endParaRPr>
        </a:p>
      </dsp:txBody>
      <dsp:txXfrm>
        <a:off x="178845" y="3603124"/>
        <a:ext cx="1265020" cy="795551"/>
      </dsp:txXfrm>
    </dsp:sp>
    <dsp:sp modelId="{7C78E028-FD98-4A85-90AA-242537C2FAB9}">
      <dsp:nvSpPr>
        <dsp:cNvPr id="0" name=""/>
        <dsp:cNvSpPr/>
      </dsp:nvSpPr>
      <dsp:spPr>
        <a:xfrm>
          <a:off x="1618150" y="3425027"/>
          <a:ext cx="1345798" cy="8545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1501D89-7904-406E-B3F8-24CA325F44D9}">
      <dsp:nvSpPr>
        <dsp:cNvPr id="0" name=""/>
        <dsp:cNvSpPr/>
      </dsp:nvSpPr>
      <dsp:spPr>
        <a:xfrm>
          <a:off x="1767683" y="3567083"/>
          <a:ext cx="1345798" cy="85458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dirty="0" smtClean="0">
              <a:ln/>
              <a:effectLst/>
              <a:latin typeface="Arial" panose="020B0604020202020204" pitchFamily="34" charset="0"/>
            </a:rPr>
            <a:t>Contracts/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dirty="0" smtClean="0">
              <a:ln/>
              <a:effectLst/>
              <a:latin typeface="Arial" panose="020B0604020202020204" pitchFamily="34" charset="0"/>
            </a:rPr>
            <a:t>Legal</a:t>
          </a:r>
          <a:endParaRPr kumimoji="0" lang="en-US" altLang="en-US" sz="1700" b="0" i="0" u="none" strike="noStrike" kern="1200" cap="none" normalizeH="0" baseline="0" dirty="0" smtClean="0">
            <a:ln/>
            <a:effectLst/>
            <a:latin typeface="Arial" panose="020B0604020202020204" pitchFamily="34" charset="0"/>
          </a:endParaRPr>
        </a:p>
      </dsp:txBody>
      <dsp:txXfrm>
        <a:off x="1792713" y="3592113"/>
        <a:ext cx="1295738" cy="804522"/>
      </dsp:txXfrm>
    </dsp:sp>
    <dsp:sp modelId="{31B7B842-C889-4580-B2A2-FC7A1D1B74F7}">
      <dsp:nvSpPr>
        <dsp:cNvPr id="0" name=""/>
        <dsp:cNvSpPr/>
      </dsp:nvSpPr>
      <dsp:spPr>
        <a:xfrm>
          <a:off x="3263015" y="3436316"/>
          <a:ext cx="1345798" cy="8545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9B6E08D-FBE2-4D1C-B908-85DDCEA74B97}">
      <dsp:nvSpPr>
        <dsp:cNvPr id="0" name=""/>
        <dsp:cNvSpPr/>
      </dsp:nvSpPr>
      <dsp:spPr>
        <a:xfrm>
          <a:off x="3412548" y="3578373"/>
          <a:ext cx="1345798" cy="85458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smtClean="0">
              <a:ln/>
              <a:effectLst/>
              <a:latin typeface="Arial" panose="020B0604020202020204" pitchFamily="34" charset="0"/>
            </a:rPr>
            <a:t>Customer Service</a:t>
          </a:r>
          <a:endParaRPr kumimoji="0" lang="en-US" altLang="en-US" sz="1700" b="0" i="0" u="none" strike="noStrike" kern="1200" cap="none" normalizeH="0" baseline="0" smtClean="0">
            <a:ln/>
            <a:effectLst/>
            <a:latin typeface="Arial" panose="020B0604020202020204" pitchFamily="34" charset="0"/>
          </a:endParaRPr>
        </a:p>
      </dsp:txBody>
      <dsp:txXfrm>
        <a:off x="3437578" y="3603403"/>
        <a:ext cx="1295738" cy="804522"/>
      </dsp:txXfrm>
    </dsp:sp>
    <dsp:sp modelId="{97853142-321D-4492-8255-9E423D001A5B}">
      <dsp:nvSpPr>
        <dsp:cNvPr id="0" name=""/>
        <dsp:cNvSpPr/>
      </dsp:nvSpPr>
      <dsp:spPr>
        <a:xfrm>
          <a:off x="4907880" y="3436316"/>
          <a:ext cx="1345798" cy="8545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E3EFBA9-66DE-490A-8E55-12FB48D5B62F}">
      <dsp:nvSpPr>
        <dsp:cNvPr id="0" name=""/>
        <dsp:cNvSpPr/>
      </dsp:nvSpPr>
      <dsp:spPr>
        <a:xfrm>
          <a:off x="5057414" y="3578373"/>
          <a:ext cx="1345798" cy="85458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smtClean="0">
              <a:ln/>
              <a:effectLst/>
              <a:latin typeface="Arial" panose="020B0604020202020204" pitchFamily="34" charset="0"/>
            </a:rPr>
            <a:t>Sales</a:t>
          </a:r>
          <a:endParaRPr kumimoji="0" lang="en-US" altLang="en-US" sz="1700" b="0" i="0" u="none" strike="noStrike" kern="1200" cap="none" normalizeH="0" baseline="0" smtClean="0">
            <a:ln/>
            <a:effectLst/>
            <a:latin typeface="Arial" panose="020B0604020202020204" pitchFamily="34" charset="0"/>
          </a:endParaRPr>
        </a:p>
      </dsp:txBody>
      <dsp:txXfrm>
        <a:off x="5082444" y="3603403"/>
        <a:ext cx="1295738" cy="804522"/>
      </dsp:txXfrm>
    </dsp:sp>
    <dsp:sp modelId="{8A1CB086-8A17-4919-8AC0-8C9B246C9003}">
      <dsp:nvSpPr>
        <dsp:cNvPr id="0" name=""/>
        <dsp:cNvSpPr/>
      </dsp:nvSpPr>
      <dsp:spPr>
        <a:xfrm>
          <a:off x="6552746" y="3436316"/>
          <a:ext cx="1345798" cy="8545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07A73DA-8196-4EC6-9F49-DA76EB8C109F}">
      <dsp:nvSpPr>
        <dsp:cNvPr id="0" name=""/>
        <dsp:cNvSpPr/>
      </dsp:nvSpPr>
      <dsp:spPr>
        <a:xfrm>
          <a:off x="6702279" y="3578373"/>
          <a:ext cx="1345798" cy="85458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smtClean="0">
              <a:ln/>
              <a:effectLst/>
              <a:latin typeface="Arial" panose="020B0604020202020204" pitchFamily="34" charset="0"/>
            </a:rPr>
            <a:t>Marketing</a:t>
          </a:r>
          <a:endParaRPr kumimoji="0" lang="en-US" altLang="en-US" sz="1700" b="0" i="0" u="none" strike="noStrike" kern="1200" cap="none" normalizeH="0" baseline="0" smtClean="0">
            <a:ln/>
            <a:effectLst/>
            <a:latin typeface="Arial" panose="020B0604020202020204" pitchFamily="34" charset="0"/>
          </a:endParaRPr>
        </a:p>
      </dsp:txBody>
      <dsp:txXfrm>
        <a:off x="6727309" y="3603403"/>
        <a:ext cx="1295738" cy="804522"/>
      </dsp:txXfrm>
    </dsp:sp>
    <dsp:sp modelId="{E9BA2C11-518A-4025-92AD-48A21E3BBB85}">
      <dsp:nvSpPr>
        <dsp:cNvPr id="0" name=""/>
        <dsp:cNvSpPr/>
      </dsp:nvSpPr>
      <dsp:spPr>
        <a:xfrm>
          <a:off x="8753992" y="2105966"/>
          <a:ext cx="1877900" cy="93894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64BBCD3-C605-4515-9299-1BBB0AF2CF2A}">
      <dsp:nvSpPr>
        <dsp:cNvPr id="0" name=""/>
        <dsp:cNvSpPr/>
      </dsp:nvSpPr>
      <dsp:spPr>
        <a:xfrm>
          <a:off x="8903526" y="2248023"/>
          <a:ext cx="1877900" cy="938946"/>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smtClean="0">
              <a:ln/>
              <a:effectLst/>
              <a:latin typeface="Arial" panose="020B0604020202020204" pitchFamily="34" charset="0"/>
            </a:rPr>
            <a:t>IT</a:t>
          </a:r>
        </a:p>
      </dsp:txBody>
      <dsp:txXfrm>
        <a:off x="8931027" y="2275524"/>
        <a:ext cx="1822898" cy="883944"/>
      </dsp:txXfrm>
    </dsp:sp>
    <dsp:sp modelId="{86D9314A-21ED-4DBE-9329-64ACD6EE6134}">
      <dsp:nvSpPr>
        <dsp:cNvPr id="0" name=""/>
        <dsp:cNvSpPr/>
      </dsp:nvSpPr>
      <dsp:spPr>
        <a:xfrm>
          <a:off x="8197611" y="3436316"/>
          <a:ext cx="1345798" cy="8545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229FE58-CADB-45AD-8C1F-D34EFB022732}">
      <dsp:nvSpPr>
        <dsp:cNvPr id="0" name=""/>
        <dsp:cNvSpPr/>
      </dsp:nvSpPr>
      <dsp:spPr>
        <a:xfrm>
          <a:off x="8347144" y="3578373"/>
          <a:ext cx="1345798" cy="85458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dirty="0" smtClean="0">
              <a:ln/>
              <a:effectLst/>
              <a:latin typeface="Arial" panose="020B0604020202020204" pitchFamily="34" charset="0"/>
            </a:rPr>
            <a:t>BI</a:t>
          </a:r>
          <a:endParaRPr kumimoji="0" lang="en-US" altLang="en-US" sz="1700" b="0" i="0" u="none" strike="noStrike" kern="1200" cap="none" normalizeH="0" baseline="0" dirty="0" smtClean="0">
            <a:ln/>
            <a:effectLst/>
            <a:latin typeface="Arial" panose="020B0604020202020204" pitchFamily="34" charset="0"/>
          </a:endParaRPr>
        </a:p>
      </dsp:txBody>
      <dsp:txXfrm>
        <a:off x="8372174" y="3603403"/>
        <a:ext cx="1295738" cy="804522"/>
      </dsp:txXfrm>
    </dsp:sp>
    <dsp:sp modelId="{BB01C4B9-2FDB-4DB0-84DA-870C1863B7BD}">
      <dsp:nvSpPr>
        <dsp:cNvPr id="0" name=""/>
        <dsp:cNvSpPr/>
      </dsp:nvSpPr>
      <dsp:spPr>
        <a:xfrm>
          <a:off x="9842476" y="3436316"/>
          <a:ext cx="1345798" cy="8545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6EAEA6-3B3D-43DF-A863-E589690578EE}">
      <dsp:nvSpPr>
        <dsp:cNvPr id="0" name=""/>
        <dsp:cNvSpPr/>
      </dsp:nvSpPr>
      <dsp:spPr>
        <a:xfrm>
          <a:off x="9992009" y="3578373"/>
          <a:ext cx="1345798" cy="85458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dirty="0" smtClean="0">
              <a:ln/>
              <a:effectLst/>
              <a:latin typeface="Arial" panose="020B0604020202020204" pitchFamily="34" charset="0"/>
            </a:rPr>
            <a:t>DA/DBA/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kern="1200" cap="none" normalizeH="0" baseline="0" dirty="0" smtClean="0">
              <a:ln/>
              <a:effectLst/>
              <a:latin typeface="Arial" panose="020B0604020202020204" pitchFamily="34" charset="0"/>
            </a:rPr>
            <a:t>ETL</a:t>
          </a:r>
        </a:p>
      </dsp:txBody>
      <dsp:txXfrm>
        <a:off x="10017039" y="3603403"/>
        <a:ext cx="1295738" cy="804522"/>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8617777D-1593-4CB5-8A4F-3D57E9EDDEA4}" type="datetimeFigureOut">
              <a:rPr lang="en-US" smtClean="0"/>
              <a:t>11/2/2018</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EEAAEC99-2719-450D-B623-91461404ED8C}" type="slidenum">
              <a:rPr lang="en-US" smtClean="0"/>
              <a:t>‹#›</a:t>
            </a:fld>
            <a:endParaRPr lang="en-US"/>
          </a:p>
        </p:txBody>
      </p:sp>
    </p:spTree>
    <p:extLst>
      <p:ext uri="{BB962C8B-B14F-4D97-AF65-F5344CB8AC3E}">
        <p14:creationId xmlns:p14="http://schemas.microsoft.com/office/powerpoint/2010/main" val="2933461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sqlpass.org/EventDownload.aspx?suid=9223"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qlpass.org/EventDownload.aspx?suid=9223"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a:t>
            </a:r>
            <a:r>
              <a:rPr lang="en-US" baseline="0" dirty="0" smtClean="0"/>
              <a:t> also given at:</a:t>
            </a:r>
          </a:p>
          <a:p>
            <a:r>
              <a:rPr lang="en-US" sz="1200" i="1" dirty="0" smtClean="0">
                <a:solidFill>
                  <a:schemeClr val="bg1"/>
                </a:solidFill>
              </a:rPr>
              <a:t>Boston Code Camp - Nov 19, 2016</a:t>
            </a:r>
          </a:p>
          <a:p>
            <a:pPr>
              <a:spcBef>
                <a:spcPts val="600"/>
              </a:spcBef>
              <a:spcAft>
                <a:spcPts val="600"/>
              </a:spcAft>
            </a:pPr>
            <a:r>
              <a:rPr lang="en-US" sz="1200" i="1" dirty="0" smtClean="0">
                <a:solidFill>
                  <a:schemeClr val="bg1"/>
                </a:solidFill>
              </a:rPr>
              <a:t>SQL Saturday Providence – Dec 10, 2016</a:t>
            </a: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200" i="1" dirty="0" smtClean="0">
                <a:solidFill>
                  <a:schemeClr val="bg1"/>
                </a:solidFill>
              </a:rPr>
              <a:t>AZ SQL Server Users Group – Feb 28, 2017</a:t>
            </a: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200" i="1" dirty="0" smtClean="0">
                <a:solidFill>
                  <a:schemeClr val="bg1"/>
                </a:solidFill>
              </a:rPr>
              <a:t>SQL Saturday Boston – Sep 23, 2017</a:t>
            </a:r>
          </a:p>
        </p:txBody>
      </p:sp>
      <p:sp>
        <p:nvSpPr>
          <p:cNvPr id="4" name="Slide Number Placeholder 3"/>
          <p:cNvSpPr>
            <a:spLocks noGrp="1"/>
          </p:cNvSpPr>
          <p:nvPr>
            <p:ph type="sldNum" sz="quarter" idx="10"/>
          </p:nvPr>
        </p:nvSpPr>
        <p:spPr/>
        <p:txBody>
          <a:bodyPr/>
          <a:lstStyle/>
          <a:p>
            <a:fld id="{EEAAEC99-2719-450D-B623-91461404ED8C}" type="slidenum">
              <a:rPr lang="en-US" smtClean="0"/>
              <a:t>1</a:t>
            </a:fld>
            <a:endParaRPr lang="en-US"/>
          </a:p>
        </p:txBody>
      </p:sp>
    </p:spTree>
    <p:extLst>
      <p:ext uri="{BB962C8B-B14F-4D97-AF65-F5344CB8AC3E}">
        <p14:creationId xmlns:p14="http://schemas.microsoft.com/office/powerpoint/2010/main" val="1716805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336" indent="-173336" defTabSz="924458">
              <a:buFont typeface="Arial" panose="020B0604020202020204" pitchFamily="34" charset="0"/>
              <a:buChar char="•"/>
              <a:defRPr/>
            </a:pPr>
            <a:r>
              <a:rPr lang="en-US" dirty="0"/>
              <a:t>Power BI is taking Excel power pivot and power query and ‘enterprising’ it</a:t>
            </a:r>
          </a:p>
          <a:p>
            <a:pPr marL="173336" indent="-173336" defTabSz="924458">
              <a:buFont typeface="Arial" panose="020B0604020202020204" pitchFamily="34" charset="0"/>
              <a:buChar char="•"/>
              <a:defRPr/>
            </a:pPr>
            <a:r>
              <a:rPr lang="en-US" dirty="0"/>
              <a:t>The tabular model is another example of enterprising power pivot – the tabular model is a power pivot placed in the analytic services.  SSAS provides scheduling capabilities to automate loading data through Stored Procedures.  Validation can be performed which is more difficult in Excel.</a:t>
            </a:r>
            <a:endParaRPr lang="en-US" dirty="0" smtClean="0"/>
          </a:p>
        </p:txBody>
      </p:sp>
      <p:sp>
        <p:nvSpPr>
          <p:cNvPr id="4" name="Slide Number Placeholder 3"/>
          <p:cNvSpPr>
            <a:spLocks noGrp="1"/>
          </p:cNvSpPr>
          <p:nvPr>
            <p:ph type="sldNum" sz="quarter" idx="10"/>
          </p:nvPr>
        </p:nvSpPr>
        <p:spPr/>
        <p:txBody>
          <a:bodyPr/>
          <a:lstStyle/>
          <a:p>
            <a:fld id="{EEAAEC99-2719-450D-B623-91461404ED8C}" type="slidenum">
              <a:rPr lang="en-US" smtClean="0"/>
              <a:t>10</a:t>
            </a:fld>
            <a:endParaRPr lang="en-US"/>
          </a:p>
        </p:txBody>
      </p:sp>
    </p:spTree>
    <p:extLst>
      <p:ext uri="{BB962C8B-B14F-4D97-AF65-F5344CB8AC3E}">
        <p14:creationId xmlns:p14="http://schemas.microsoft.com/office/powerpoint/2010/main" val="45551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data. Turning it</a:t>
            </a:r>
            <a:r>
              <a:rPr lang="en-US" baseline="0" dirty="0" smtClean="0"/>
              <a:t> into useful information requires the same skills</a:t>
            </a:r>
          </a:p>
          <a:p>
            <a:r>
              <a:rPr lang="en-US" baseline="0" dirty="0" smtClean="0"/>
              <a:t>regardless if the data is structured ~ schema-on-write   OR   unstructured ~schema-on-read</a:t>
            </a:r>
          </a:p>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12</a:t>
            </a:fld>
            <a:endParaRPr lang="en-US"/>
          </a:p>
        </p:txBody>
      </p:sp>
    </p:spTree>
    <p:extLst>
      <p:ext uri="{BB962C8B-B14F-4D97-AF65-F5344CB8AC3E}">
        <p14:creationId xmlns:p14="http://schemas.microsoft.com/office/powerpoint/2010/main" val="1143081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storage becoming cheaper and new ways to analyze data, Companies are becoming Data Hoarders</a:t>
            </a:r>
          </a:p>
          <a:p>
            <a:r>
              <a:rPr lang="en-US" dirty="0" smtClean="0"/>
              <a:t>https://www.datanami.com/2016/06/13/growing-menace-data-hoarding/</a:t>
            </a:r>
          </a:p>
          <a:p>
            <a:r>
              <a:rPr lang="en-US" dirty="0" smtClean="0"/>
              <a:t>http://www.cioinsight.com/blogs/are-you-a-data-hoarder.html</a:t>
            </a:r>
            <a:endParaRPr lang="en-US" dirty="0"/>
          </a:p>
        </p:txBody>
      </p:sp>
      <p:sp>
        <p:nvSpPr>
          <p:cNvPr id="4" name="Slide Number Placeholder 3"/>
          <p:cNvSpPr>
            <a:spLocks noGrp="1"/>
          </p:cNvSpPr>
          <p:nvPr>
            <p:ph type="sldNum" sz="quarter" idx="10"/>
          </p:nvPr>
        </p:nvSpPr>
        <p:spPr/>
        <p:txBody>
          <a:bodyPr/>
          <a:lstStyle/>
          <a:p>
            <a:fld id="{3847AB37-18B6-42C8-8CB1-5DE2B9A197D6}" type="slidenum">
              <a:rPr lang="en-US" smtClean="0"/>
              <a:t>13</a:t>
            </a:fld>
            <a:endParaRPr lang="en-US"/>
          </a:p>
        </p:txBody>
      </p:sp>
    </p:spTree>
    <p:extLst>
      <p:ext uri="{BB962C8B-B14F-4D97-AF65-F5344CB8AC3E}">
        <p14:creationId xmlns:p14="http://schemas.microsoft.com/office/powerpoint/2010/main" val="194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storage becoming cheaper and new ways to analyze data, Companies are becoming Data Hoarders</a:t>
            </a:r>
          </a:p>
          <a:p>
            <a:r>
              <a:rPr lang="en-US" dirty="0" smtClean="0"/>
              <a:t>https://www.datanami.com/2016/06/13/growing-menace-data-hoarding/</a:t>
            </a:r>
          </a:p>
          <a:p>
            <a:r>
              <a:rPr lang="en-US" dirty="0" smtClean="0"/>
              <a:t>http://www.cioinsight.com/blogs/are-you-a-data-hoarder.html</a:t>
            </a:r>
            <a:endParaRPr lang="en-US" dirty="0"/>
          </a:p>
        </p:txBody>
      </p:sp>
      <p:sp>
        <p:nvSpPr>
          <p:cNvPr id="4" name="Slide Number Placeholder 3"/>
          <p:cNvSpPr>
            <a:spLocks noGrp="1"/>
          </p:cNvSpPr>
          <p:nvPr>
            <p:ph type="sldNum" sz="quarter" idx="10"/>
          </p:nvPr>
        </p:nvSpPr>
        <p:spPr/>
        <p:txBody>
          <a:bodyPr/>
          <a:lstStyle/>
          <a:p>
            <a:fld id="{3847AB37-18B6-42C8-8CB1-5DE2B9A197D6}" type="slidenum">
              <a:rPr lang="en-US" smtClean="0"/>
              <a:t>14</a:t>
            </a:fld>
            <a:endParaRPr lang="en-US"/>
          </a:p>
        </p:txBody>
      </p:sp>
    </p:spTree>
    <p:extLst>
      <p:ext uri="{BB962C8B-B14F-4D97-AF65-F5344CB8AC3E}">
        <p14:creationId xmlns:p14="http://schemas.microsoft.com/office/powerpoint/2010/main" val="1318436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a:t>Data governance </a:t>
            </a:r>
            <a:r>
              <a:rPr lang="en-US" i="1" dirty="0"/>
              <a:t>(DG) is a formalized endeavor to manage the availability, usability, integrity, and security of the </a:t>
            </a:r>
            <a:r>
              <a:rPr lang="en-US" i="1" u="sng" dirty="0"/>
              <a:t>data </a:t>
            </a:r>
            <a:r>
              <a:rPr lang="en-US" i="1" dirty="0"/>
              <a:t>employed in an enterprise. A sound data governance program includes a governing body or council, a defined set of procedures, and a plan to execute those procedures. - </a:t>
            </a:r>
            <a:r>
              <a:rPr lang="en-US" dirty="0" smtClean="0"/>
              <a:t>Martha </a:t>
            </a:r>
            <a:r>
              <a:rPr lang="en-US" dirty="0" err="1" smtClean="0"/>
              <a:t>Dember</a:t>
            </a:r>
            <a:r>
              <a:rPr lang="en-US" dirty="0" smtClean="0"/>
              <a:t> and April</a:t>
            </a:r>
            <a:r>
              <a:rPr lang="en-US" baseline="0" dirty="0" smtClean="0"/>
              <a:t> Reeve</a:t>
            </a:r>
          </a:p>
          <a:p>
            <a:endParaRPr lang="en-US" baseline="0" dirty="0" smtClean="0"/>
          </a:p>
          <a:p>
            <a:r>
              <a:rPr lang="en-US" b="1" i="1" dirty="0"/>
              <a:t>Data Governance </a:t>
            </a:r>
            <a:r>
              <a:rPr lang="en-US" i="1" dirty="0"/>
              <a:t>brings together cross-functional teams to make interdependent rules or to resolve issues or to provide services to data stakeholders. These cross-functional teams – Data Stewards and/or Data Governors – generally come from the Business side of operations. They set policy that IT and Data groups will follow as they establish their architectures, implement their own best practices, and address requirements. Data Governance can be considered the overall process of making this work. </a:t>
            </a:r>
            <a:r>
              <a:rPr lang="en-US" dirty="0"/>
              <a:t>- http://www.datagovernance.com/adg_data_governance_governance_and_stewardship/</a:t>
            </a:r>
          </a:p>
          <a:p>
            <a:endParaRPr lang="en-US" baseline="0" dirty="0" smtClean="0"/>
          </a:p>
          <a:p>
            <a:r>
              <a:rPr lang="en-US" baseline="0" dirty="0" smtClean="0"/>
              <a:t>Data Governance is strategic, Data Stewardship is tactical (daily and routine care)</a:t>
            </a:r>
          </a:p>
          <a:p>
            <a:endParaRPr lang="en-US" baseline="0" dirty="0" smtClean="0"/>
          </a:p>
          <a:p>
            <a:r>
              <a:rPr lang="en-US" b="1" i="1" dirty="0"/>
              <a:t>Decision governance </a:t>
            </a:r>
            <a:r>
              <a:rPr lang="en-US" i="1" dirty="0"/>
              <a:t>is about instilling a discipline for 1) measuring data-based decisions at the individual and organization levels, 2) managing and growing the organization’s decision-making assets (data, analytic models, decision-delivering capabilities) and 3) growing the decision-making effectiveness of the organization and culture</a:t>
            </a:r>
            <a:r>
              <a:rPr lang="en-US" dirty="0"/>
              <a:t>.</a:t>
            </a:r>
            <a:r>
              <a:rPr lang="en-US" baseline="0" dirty="0" smtClean="0"/>
              <a:t>- https://infocus.emc.com/william_schmarzo/data-governance-on-the-road-to-decision-governance/</a:t>
            </a:r>
          </a:p>
          <a:p>
            <a:endParaRPr lang="en-US" baseline="0" dirty="0" smtClean="0"/>
          </a:p>
          <a:p>
            <a:r>
              <a:rPr lang="en-US" b="1" dirty="0" smtClean="0"/>
              <a:t>Data Governance</a:t>
            </a:r>
          </a:p>
          <a:p>
            <a:pPr marL="173336" indent="-173336" fontAlgn="ctr">
              <a:buFont typeface="Arial" panose="020B0604020202020204" pitchFamily="34" charset="0"/>
              <a:buChar char="•"/>
            </a:pPr>
            <a:r>
              <a:rPr lang="en-US" dirty="0"/>
              <a:t>Guardian of the data </a:t>
            </a:r>
          </a:p>
          <a:p>
            <a:pPr marL="173336" indent="-173336" fontAlgn="ctr">
              <a:buFont typeface="Arial" panose="020B0604020202020204" pitchFamily="34" charset="0"/>
              <a:buChar char="•"/>
            </a:pPr>
            <a:r>
              <a:rPr lang="en-US" dirty="0"/>
              <a:t>Permissions to access for functionality and data</a:t>
            </a:r>
          </a:p>
          <a:p>
            <a:pPr marL="173336" indent="-173336" fontAlgn="ctr">
              <a:buFont typeface="Arial" panose="020B0604020202020204" pitchFamily="34" charset="0"/>
              <a:buChar char="•"/>
            </a:pPr>
            <a:r>
              <a:rPr lang="en-US" dirty="0"/>
              <a:t>Data integration rules</a:t>
            </a:r>
          </a:p>
          <a:p>
            <a:pPr marL="173336" indent="-173336" fontAlgn="ctr">
              <a:buFont typeface="Arial" panose="020B0604020202020204" pitchFamily="34" charset="0"/>
              <a:buChar char="•"/>
            </a:pPr>
            <a:r>
              <a:rPr lang="en-US" dirty="0"/>
              <a:t>Validation of data handling</a:t>
            </a:r>
          </a:p>
        </p:txBody>
      </p:sp>
      <p:sp>
        <p:nvSpPr>
          <p:cNvPr id="4" name="Slide Number Placeholder 3"/>
          <p:cNvSpPr>
            <a:spLocks noGrp="1"/>
          </p:cNvSpPr>
          <p:nvPr>
            <p:ph type="sldNum" sz="quarter" idx="10"/>
          </p:nvPr>
        </p:nvSpPr>
        <p:spPr/>
        <p:txBody>
          <a:bodyPr/>
          <a:lstStyle/>
          <a:p>
            <a:fld id="{EEAAEC99-2719-450D-B623-91461404ED8C}" type="slidenum">
              <a:rPr lang="en-US" smtClean="0"/>
              <a:t>15</a:t>
            </a:fld>
            <a:endParaRPr lang="en-US"/>
          </a:p>
        </p:txBody>
      </p:sp>
    </p:spTree>
    <p:extLst>
      <p:ext uri="{BB962C8B-B14F-4D97-AF65-F5344CB8AC3E}">
        <p14:creationId xmlns:p14="http://schemas.microsoft.com/office/powerpoint/2010/main" val="264396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percent of your invoices are delayed due to outdated customer addresses</a:t>
            </a:r>
          </a:p>
          <a:p>
            <a:r>
              <a:rPr lang="en-US" dirty="0"/>
              <a:t>Who has access to the financial data of your customers and ask what would happen if that data were breached</a:t>
            </a:r>
          </a:p>
          <a:p>
            <a:endParaRPr lang="en-US" dirty="0"/>
          </a:p>
          <a:p>
            <a:r>
              <a:rPr lang="en-US" dirty="0" smtClean="0"/>
              <a:t>Getting Permission First</a:t>
            </a:r>
          </a:p>
          <a:p>
            <a:pPr marL="173336" indent="-173336">
              <a:buFont typeface="Arial" panose="020B0604020202020204" pitchFamily="34" charset="0"/>
              <a:buChar char="•"/>
            </a:pPr>
            <a:r>
              <a:rPr lang="en-US" dirty="0" smtClean="0"/>
              <a:t>Verify CIO understands</a:t>
            </a:r>
          </a:p>
          <a:p>
            <a:pPr marL="173336" indent="-173336">
              <a:buFont typeface="Arial" panose="020B0604020202020204" pitchFamily="34" charset="0"/>
              <a:buChar char="•"/>
            </a:pPr>
            <a:r>
              <a:rPr lang="en-US" dirty="0" smtClean="0"/>
              <a:t>Conduct separate presentations for executives across business</a:t>
            </a:r>
          </a:p>
          <a:p>
            <a:pPr marL="173336" indent="-173336">
              <a:buFont typeface="Arial" panose="020B0604020202020204" pitchFamily="34" charset="0"/>
              <a:buChar char="•"/>
            </a:pPr>
            <a:r>
              <a:rPr lang="en-US" dirty="0" smtClean="0"/>
              <a:t>Focus on their current issues and risks and how governance will solve</a:t>
            </a:r>
          </a:p>
          <a:p>
            <a:pPr marL="173336" indent="-173336">
              <a:buFont typeface="Arial" panose="020B0604020202020204" pitchFamily="34" charset="0"/>
              <a:buChar char="•"/>
            </a:pPr>
            <a:r>
              <a:rPr lang="en-US" dirty="0" smtClean="0"/>
              <a:t>Explain how their own team members would be involved</a:t>
            </a:r>
          </a:p>
          <a:p>
            <a:pPr marL="173336" indent="-173336">
              <a:buFont typeface="Arial" panose="020B0604020202020204" pitchFamily="34" charset="0"/>
              <a:buChar char="•"/>
            </a:pPr>
            <a:r>
              <a:rPr lang="en-US" dirty="0" smtClean="0"/>
              <a:t>Show components that already exist</a:t>
            </a:r>
          </a:p>
          <a:p>
            <a:pPr marL="173336" indent="-173336">
              <a:buFont typeface="Arial" panose="020B0604020202020204" pitchFamily="34" charset="0"/>
              <a:buChar char="•"/>
            </a:pPr>
            <a:r>
              <a:rPr lang="en-US" dirty="0" smtClean="0"/>
              <a:t>Promote a phased approach</a:t>
            </a:r>
          </a:p>
          <a:p>
            <a:pPr marL="173336" indent="-173336">
              <a:buFont typeface="Arial" panose="020B0604020202020204" pitchFamily="34" charset="0"/>
              <a:buChar char="•"/>
            </a:pPr>
            <a:r>
              <a:rPr lang="en-US" dirty="0" smtClean="0"/>
              <a:t>Allow management to set the priorities</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16</a:t>
            </a:fld>
            <a:endParaRPr lang="en-US"/>
          </a:p>
        </p:txBody>
      </p:sp>
    </p:spTree>
    <p:extLst>
      <p:ext uri="{BB962C8B-B14F-4D97-AF65-F5344CB8AC3E}">
        <p14:creationId xmlns:p14="http://schemas.microsoft.com/office/powerpoint/2010/main" val="3986970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a:t>
            </a:r>
            <a:r>
              <a:rPr lang="en-US" baseline="0" dirty="0" smtClean="0"/>
              <a:t> from: </a:t>
            </a:r>
            <a:r>
              <a:rPr lang="en-US" dirty="0" smtClean="0"/>
              <a:t>https://www.collibra.com/blog/crowdsourcing-data-governance/</a:t>
            </a:r>
          </a:p>
          <a:p>
            <a:endParaRPr lang="en-US" dirty="0" smtClean="0"/>
          </a:p>
          <a:p>
            <a:r>
              <a:rPr lang="en-US" dirty="0" smtClean="0"/>
              <a:t>The</a:t>
            </a:r>
            <a:r>
              <a:rPr lang="en-US" baseline="0" dirty="0" smtClean="0"/>
              <a:t> data governance process or framework needs to enable an organization to appropriately data</a:t>
            </a:r>
          </a:p>
          <a:p>
            <a:endParaRPr lang="en-US" dirty="0" smtClean="0"/>
          </a:p>
          <a:p>
            <a:r>
              <a:rPr lang="en-US" dirty="0" smtClean="0"/>
              <a:t>Governance Council - Experts</a:t>
            </a:r>
          </a:p>
          <a:p>
            <a:pPr lvl="1"/>
            <a:r>
              <a:rPr lang="en-US" dirty="0" smtClean="0"/>
              <a:t>Team of data stewards.</a:t>
            </a:r>
            <a:r>
              <a:rPr lang="en-US" baseline="0" dirty="0" smtClean="0"/>
              <a:t>  These are regular business data users as well as IT SMEs</a:t>
            </a:r>
            <a:endParaRPr lang="en-US" dirty="0" smtClean="0"/>
          </a:p>
          <a:p>
            <a:pPr lvl="1"/>
            <a:r>
              <a:rPr lang="en-US" dirty="0" smtClean="0"/>
              <a:t>Meet regularly</a:t>
            </a:r>
          </a:p>
          <a:p>
            <a:pPr lvl="1"/>
            <a:r>
              <a:rPr lang="en-US" dirty="0" smtClean="0"/>
              <a:t>Determined agenda</a:t>
            </a:r>
          </a:p>
          <a:p>
            <a:r>
              <a:rPr lang="en-US" dirty="0" smtClean="0"/>
              <a:t>Crowdsourcing</a:t>
            </a:r>
          </a:p>
          <a:p>
            <a:pPr lvl="1"/>
            <a:r>
              <a:rPr lang="en-US" dirty="0" smtClean="0"/>
              <a:t>Everyone has rights as a data citizen</a:t>
            </a:r>
          </a:p>
          <a:p>
            <a:pPr lvl="1"/>
            <a:r>
              <a:rPr lang="en-US" dirty="0" smtClean="0"/>
              <a:t>Requires self-service technology with appropriate clean and control tools</a:t>
            </a:r>
          </a:p>
        </p:txBody>
      </p:sp>
      <p:sp>
        <p:nvSpPr>
          <p:cNvPr id="4" name="Slide Number Placeholder 3"/>
          <p:cNvSpPr>
            <a:spLocks noGrp="1"/>
          </p:cNvSpPr>
          <p:nvPr>
            <p:ph type="sldNum" sz="quarter" idx="10"/>
          </p:nvPr>
        </p:nvSpPr>
        <p:spPr/>
        <p:txBody>
          <a:bodyPr/>
          <a:lstStyle/>
          <a:p>
            <a:fld id="{EEAAEC99-2719-450D-B623-91461404ED8C}" type="slidenum">
              <a:rPr lang="en-US" smtClean="0"/>
              <a:t>17</a:t>
            </a:fld>
            <a:endParaRPr lang="en-US"/>
          </a:p>
        </p:txBody>
      </p:sp>
    </p:spTree>
    <p:extLst>
      <p:ext uri="{BB962C8B-B14F-4D97-AF65-F5344CB8AC3E}">
        <p14:creationId xmlns:p14="http://schemas.microsoft.com/office/powerpoint/2010/main" val="2799371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a:t>
            </a:r>
            <a:r>
              <a:rPr lang="en-US" baseline="0" dirty="0" smtClean="0"/>
              <a:t> you ask permission or beg forgiveness, at some point you will need to make the business case for Data Governance.  Depending on your approach (permission or forgiveness) you may have to make the case differently.  Either way, these are the elements you will need.</a:t>
            </a:r>
          </a:p>
          <a:p>
            <a:endParaRPr lang="en-US" baseline="0" dirty="0" smtClean="0"/>
          </a:p>
          <a:p>
            <a:r>
              <a:rPr lang="en-US" dirty="0" smtClean="0"/>
              <a:t>https://resources.workfront.com/project-management-blog/how-to-write-a-business-case-4-steps-to-a-perfect-business-case-template</a:t>
            </a:r>
          </a:p>
          <a:p>
            <a:pPr marL="285750" indent="-285750" algn="l">
              <a:buFont typeface="Arial" panose="020B0604020202020204" pitchFamily="34" charset="0"/>
              <a:buChar char="•"/>
            </a:pPr>
            <a:r>
              <a:rPr lang="en-US" dirty="0" smtClean="0"/>
              <a:t>Problem/Need – what is the issue that the business is facing or what is a need that is seen.</a:t>
            </a:r>
            <a:r>
              <a:rPr lang="en-US" baseline="0" dirty="0" smtClean="0"/>
              <a:t>  Try to monetize money being lost due to this problem/need.</a:t>
            </a:r>
            <a:endParaRPr lang="en-US" dirty="0" smtClean="0"/>
          </a:p>
          <a:p>
            <a:pPr marL="285750" indent="-285750" algn="l">
              <a:buFont typeface="Arial" panose="020B0604020202020204" pitchFamily="34" charset="0"/>
              <a:buChar char="•"/>
            </a:pPr>
            <a:r>
              <a:rPr lang="en-US" dirty="0" smtClean="0"/>
              <a:t>Benefits/Merits – what are the benefits of doing this project.  Try</a:t>
            </a:r>
            <a:r>
              <a:rPr lang="en-US" baseline="0" dirty="0" smtClean="0"/>
              <a:t> to monetize the benefits.</a:t>
            </a:r>
            <a:endParaRPr lang="en-US" dirty="0" smtClean="0"/>
          </a:p>
          <a:p>
            <a:pPr marL="285750" indent="-285750" algn="l">
              <a:buFont typeface="Arial" panose="020B0604020202020204" pitchFamily="34" charset="0"/>
              <a:buChar char="•"/>
            </a:pPr>
            <a:r>
              <a:rPr lang="en-US" dirty="0" smtClean="0"/>
              <a:t>Risks – what are the risks to not do this project. </a:t>
            </a:r>
          </a:p>
          <a:p>
            <a:pPr marL="285750" indent="-285750" algn="l">
              <a:buFont typeface="Arial" panose="020B0604020202020204" pitchFamily="34" charset="0"/>
              <a:buChar char="•"/>
            </a:pPr>
            <a:r>
              <a:rPr lang="en-US" dirty="0" smtClean="0"/>
              <a:t>Solutions</a:t>
            </a:r>
            <a:r>
              <a:rPr lang="en-US" baseline="0" dirty="0" smtClean="0"/>
              <a:t> – without getting too technical, are there some high-level solutions that can be raised?  These will be needed for estimating cost.</a:t>
            </a:r>
            <a:endParaRPr lang="en-US" dirty="0" smtClean="0"/>
          </a:p>
          <a:p>
            <a:pPr marL="285750" indent="-285750" algn="l">
              <a:buFont typeface="Arial" panose="020B0604020202020204" pitchFamily="34" charset="0"/>
              <a:buChar char="•"/>
            </a:pPr>
            <a:r>
              <a:rPr lang="en-US" dirty="0" smtClean="0"/>
              <a:t>Costs – what is this going to cost to</a:t>
            </a:r>
            <a:r>
              <a:rPr lang="en-US" baseline="0" dirty="0" smtClean="0"/>
              <a:t> do in dollars (hardware, tools, licensing) and people (time, numbers of employees, consultants?)</a:t>
            </a:r>
            <a:endParaRPr lang="en-US" dirty="0" smtClean="0"/>
          </a:p>
          <a:p>
            <a:pPr marL="285750" indent="-285750" algn="l">
              <a:buFont typeface="Arial" panose="020B0604020202020204" pitchFamily="34" charset="0"/>
              <a:buChar char="•"/>
            </a:pPr>
            <a:r>
              <a:rPr lang="en-US" dirty="0" smtClean="0"/>
              <a:t>Timeframe – how long will this take?</a:t>
            </a:r>
            <a:r>
              <a:rPr lang="en-US" baseline="0" dirty="0" smtClean="0"/>
              <a:t>  Can it be done in phases?</a:t>
            </a:r>
            <a:endParaRPr lang="en-US" dirty="0" smtClean="0"/>
          </a:p>
          <a:p>
            <a:pPr marL="285750" indent="-285750" algn="l">
              <a:buFont typeface="Arial" panose="020B0604020202020204" pitchFamily="34" charset="0"/>
              <a:buChar char="•"/>
            </a:pPr>
            <a:r>
              <a:rPr lang="en-US" dirty="0" smtClean="0"/>
              <a:t>Impact to business – what is the impact to the business while</a:t>
            </a:r>
            <a:r>
              <a:rPr lang="en-US" baseline="0" dirty="0" smtClean="0"/>
              <a:t> the project is going on.  The risks of not doing the project should already be covered.  In a sense, this is the risks to the business of doing the project.</a:t>
            </a:r>
            <a:endParaRPr lang="en-US" dirty="0" smtClean="0"/>
          </a:p>
          <a:p>
            <a:pPr marL="285750" indent="-285750" algn="l">
              <a:buFont typeface="Arial" panose="020B0604020202020204" pitchFamily="34" charset="0"/>
              <a:buChar char="•"/>
            </a:pPr>
            <a:r>
              <a:rPr lang="en-US" dirty="0" smtClean="0"/>
              <a:t>Readiness – is the business ready for this change.  What are the triggers/events that show</a:t>
            </a:r>
            <a:r>
              <a:rPr lang="en-US" baseline="0" dirty="0" smtClean="0"/>
              <a:t> you are ready?</a:t>
            </a:r>
            <a:endParaRPr lang="en-US" dirty="0" smtClean="0"/>
          </a:p>
          <a:p>
            <a:endParaRPr lang="en-US" dirty="0" smtClean="0"/>
          </a:p>
          <a:p>
            <a:r>
              <a:rPr lang="en-US" baseline="0" dirty="0" smtClean="0"/>
              <a:t>You basically must show that the cost of doing the project is less than the amount of money you are losing by not doing it.  Places to look for money:</a:t>
            </a:r>
          </a:p>
          <a:p>
            <a:pPr marL="171450" indent="-171450">
              <a:buFont typeface="Arial" panose="020B0604020202020204" pitchFamily="34" charset="0"/>
              <a:buChar char="•"/>
            </a:pPr>
            <a:r>
              <a:rPr lang="en-US" baseline="0" dirty="0" smtClean="0"/>
              <a:t>Mistakes on financial reports do to inaccurate reporting</a:t>
            </a:r>
          </a:p>
          <a:p>
            <a:pPr marL="628650" lvl="1" indent="-171450">
              <a:buFont typeface="Arial" panose="020B0604020202020204" pitchFamily="34" charset="0"/>
              <a:buChar char="•"/>
            </a:pPr>
            <a:r>
              <a:rPr lang="en-US" baseline="0" dirty="0" smtClean="0"/>
              <a:t>Could lead to fines</a:t>
            </a:r>
          </a:p>
          <a:p>
            <a:pPr marL="628650" lvl="1" indent="-171450">
              <a:buFont typeface="Arial" panose="020B0604020202020204" pitchFamily="34" charset="0"/>
              <a:buChar char="•"/>
            </a:pPr>
            <a:r>
              <a:rPr lang="en-US" baseline="0" dirty="0" smtClean="0"/>
              <a:t>Cost to restate financials accurately</a:t>
            </a:r>
          </a:p>
          <a:p>
            <a:pPr marL="628650" lvl="1" indent="-171450">
              <a:buFont typeface="Arial" panose="020B0604020202020204" pitchFamily="34" charset="0"/>
              <a:buChar char="•"/>
            </a:pPr>
            <a:r>
              <a:rPr lang="en-US" baseline="0" dirty="0" smtClean="0"/>
              <a:t>Lost investor or executive confidence</a:t>
            </a:r>
          </a:p>
          <a:p>
            <a:pPr marL="171450" lvl="0" indent="-171450">
              <a:buFont typeface="Arial" panose="020B0604020202020204" pitchFamily="34" charset="0"/>
              <a:buChar char="•"/>
            </a:pPr>
            <a:r>
              <a:rPr lang="en-US" baseline="0" dirty="0" smtClean="0"/>
              <a:t>Duplicate reports – two individuals or departments produce the same reports or metrics.  Even if these have the same results</a:t>
            </a:r>
          </a:p>
          <a:p>
            <a:pPr marL="628650" lvl="1" indent="-171450">
              <a:buFont typeface="Arial" panose="020B0604020202020204" pitchFamily="34" charset="0"/>
              <a:buChar char="•"/>
            </a:pPr>
            <a:r>
              <a:rPr lang="en-US" baseline="0" dirty="0" smtClean="0"/>
              <a:t>Cost of two people doing work instead of 1</a:t>
            </a:r>
          </a:p>
          <a:p>
            <a:endParaRPr lang="en-US" baseline="0" dirty="0" smtClean="0"/>
          </a:p>
        </p:txBody>
      </p:sp>
      <p:sp>
        <p:nvSpPr>
          <p:cNvPr id="4" name="Slide Number Placeholder 3"/>
          <p:cNvSpPr>
            <a:spLocks noGrp="1"/>
          </p:cNvSpPr>
          <p:nvPr>
            <p:ph type="sldNum" sz="quarter" idx="10"/>
          </p:nvPr>
        </p:nvSpPr>
        <p:spPr/>
        <p:txBody>
          <a:bodyPr/>
          <a:lstStyle/>
          <a:p>
            <a:fld id="{EEAAEC99-2719-450D-B623-91461404ED8C}" type="slidenum">
              <a:rPr lang="en-US" smtClean="0"/>
              <a:t>18</a:t>
            </a:fld>
            <a:endParaRPr lang="en-US"/>
          </a:p>
        </p:txBody>
      </p:sp>
    </p:spTree>
    <p:extLst>
      <p:ext uri="{BB962C8B-B14F-4D97-AF65-F5344CB8AC3E}">
        <p14:creationId xmlns:p14="http://schemas.microsoft.com/office/powerpoint/2010/main" val="1992372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Experts</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19</a:t>
            </a:fld>
            <a:endParaRPr lang="en-US"/>
          </a:p>
        </p:txBody>
      </p:sp>
    </p:spTree>
    <p:extLst>
      <p:ext uri="{BB962C8B-B14F-4D97-AF65-F5344CB8AC3E}">
        <p14:creationId xmlns:p14="http://schemas.microsoft.com/office/powerpoint/2010/main" val="1069902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Governance</a:t>
            </a:r>
          </a:p>
          <a:p>
            <a:pPr marL="173336" indent="-173336" fontAlgn="ctr">
              <a:buFont typeface="Arial" panose="020B0604020202020204" pitchFamily="34" charset="0"/>
              <a:buChar char="•"/>
            </a:pPr>
            <a:r>
              <a:rPr lang="en-US" dirty="0"/>
              <a:t>Guardian of the data </a:t>
            </a:r>
          </a:p>
          <a:p>
            <a:pPr marL="173336" indent="-173336" fontAlgn="ctr">
              <a:buFont typeface="Arial" panose="020B0604020202020204" pitchFamily="34" charset="0"/>
              <a:buChar char="•"/>
            </a:pPr>
            <a:r>
              <a:rPr lang="en-US" dirty="0"/>
              <a:t>Permissions to access for functionality and data</a:t>
            </a:r>
          </a:p>
          <a:p>
            <a:pPr marL="173336" indent="-173336" fontAlgn="ctr">
              <a:buFont typeface="Arial" panose="020B0604020202020204" pitchFamily="34" charset="0"/>
              <a:buChar char="•"/>
            </a:pPr>
            <a:r>
              <a:rPr lang="en-US" dirty="0"/>
              <a:t>Data integration rules</a:t>
            </a:r>
          </a:p>
          <a:p>
            <a:pPr marL="173336" indent="-173336" fontAlgn="ctr">
              <a:buFont typeface="Arial" panose="020B0604020202020204" pitchFamily="34" charset="0"/>
              <a:buChar char="•"/>
            </a:pPr>
            <a:r>
              <a:rPr lang="en-US" dirty="0"/>
              <a:t>Validation of data handling</a:t>
            </a:r>
          </a:p>
        </p:txBody>
      </p:sp>
      <p:sp>
        <p:nvSpPr>
          <p:cNvPr id="4" name="Slide Number Placeholder 3"/>
          <p:cNvSpPr>
            <a:spLocks noGrp="1"/>
          </p:cNvSpPr>
          <p:nvPr>
            <p:ph type="sldNum" sz="quarter" idx="10"/>
          </p:nvPr>
        </p:nvSpPr>
        <p:spPr/>
        <p:txBody>
          <a:bodyPr/>
          <a:lstStyle/>
          <a:p>
            <a:fld id="{EEAAEC99-2719-450D-B623-91461404ED8C}" type="slidenum">
              <a:rPr lang="en-US" smtClean="0"/>
              <a:t>20</a:t>
            </a:fld>
            <a:endParaRPr lang="en-US"/>
          </a:p>
        </p:txBody>
      </p:sp>
    </p:spTree>
    <p:extLst>
      <p:ext uri="{BB962C8B-B14F-4D97-AF65-F5344CB8AC3E}">
        <p14:creationId xmlns:p14="http://schemas.microsoft.com/office/powerpoint/2010/main" val="310413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Locations: Boston, New York,</a:t>
            </a:r>
            <a:r>
              <a:rPr lang="en-US" baseline="0" dirty="0" smtClean="0"/>
              <a:t> Chicago, DC, Tempe</a:t>
            </a:r>
          </a:p>
          <a:p>
            <a:r>
              <a:rPr lang="en-US" baseline="0" dirty="0" smtClean="0"/>
              <a:t>Service Areas:</a:t>
            </a:r>
          </a:p>
          <a:p>
            <a:pPr marL="635565" lvl="1" indent="-173336">
              <a:buFont typeface="Arial" panose="020B0604020202020204" pitchFamily="34" charset="0"/>
              <a:buChar char="•"/>
            </a:pPr>
            <a:r>
              <a:rPr lang="en-US" baseline="0" dirty="0" smtClean="0"/>
              <a:t>Intelligent Customer Applications</a:t>
            </a:r>
          </a:p>
          <a:p>
            <a:pPr marL="635565" lvl="1" indent="-173336">
              <a:buFont typeface="Arial" panose="020B0604020202020204" pitchFamily="34" charset="0"/>
              <a:buChar char="•"/>
            </a:pPr>
            <a:r>
              <a:rPr lang="en-US" baseline="0" dirty="0" smtClean="0"/>
              <a:t>Modern Business Applications</a:t>
            </a:r>
          </a:p>
          <a:p>
            <a:pPr marL="635565" lvl="1" indent="-173336">
              <a:buFont typeface="Arial" panose="020B0604020202020204" pitchFamily="34" charset="0"/>
              <a:buChar char="•"/>
            </a:pPr>
            <a:r>
              <a:rPr lang="en-US" baseline="0" dirty="0" smtClean="0"/>
              <a:t>Real-Time Business</a:t>
            </a:r>
          </a:p>
          <a:p>
            <a:pPr marL="635565" lvl="1" indent="-173336">
              <a:buFont typeface="Arial" panose="020B0604020202020204" pitchFamily="34" charset="0"/>
              <a:buChar char="•"/>
            </a:pPr>
            <a:r>
              <a:rPr lang="en-US" baseline="0" dirty="0" smtClean="0"/>
              <a:t>Hybrid Cloud</a:t>
            </a:r>
          </a:p>
          <a:p>
            <a:pPr marL="635565" lvl="1" indent="-173336">
              <a:buFont typeface="Arial" panose="020B0604020202020204" pitchFamily="34" charset="0"/>
              <a:buChar char="•"/>
            </a:pPr>
            <a:r>
              <a:rPr lang="en-US" baseline="0" dirty="0" smtClean="0"/>
              <a:t>Modern Workplace</a:t>
            </a:r>
          </a:p>
          <a:p>
            <a:pPr marL="635565" lvl="1" indent="-173336">
              <a:buFont typeface="Arial" panose="020B0604020202020204" pitchFamily="34" charset="0"/>
              <a:buChar char="•"/>
            </a:pPr>
            <a:r>
              <a:rPr lang="en-US" baseline="0" dirty="0" smtClean="0"/>
              <a:t>Branch Infrastructure</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2</a:t>
            </a:fld>
            <a:endParaRPr lang="en-US"/>
          </a:p>
        </p:txBody>
      </p:sp>
    </p:spTree>
    <p:extLst>
      <p:ext uri="{BB962C8B-B14F-4D97-AF65-F5344CB8AC3E}">
        <p14:creationId xmlns:p14="http://schemas.microsoft.com/office/powerpoint/2010/main" val="2051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a:t>Slide adapted from:</a:t>
            </a:r>
          </a:p>
          <a:p>
            <a:pPr defTabSz="924458">
              <a:defRPr/>
            </a:pPr>
            <a:r>
              <a:rPr lang="en-US" dirty="0"/>
              <a:t>pugetsound.sqlpass.org/.../2013-11-13%20Matthew%20Roche%20Power%20BI.pptx </a:t>
            </a:r>
          </a:p>
          <a:p>
            <a:endParaRPr lang="en-US" sz="1000" dirty="0"/>
          </a:p>
          <a:p>
            <a:r>
              <a:rPr lang="en-US" dirty="0" smtClean="0"/>
              <a:t>Affects midsize to very large organizations</a:t>
            </a:r>
          </a:p>
        </p:txBody>
      </p:sp>
      <p:sp>
        <p:nvSpPr>
          <p:cNvPr id="4" name="Slide Number Placeholder 3"/>
          <p:cNvSpPr>
            <a:spLocks noGrp="1"/>
          </p:cNvSpPr>
          <p:nvPr>
            <p:ph type="sldNum" sz="quarter" idx="10"/>
          </p:nvPr>
        </p:nvSpPr>
        <p:spPr/>
        <p:txBody>
          <a:bodyPr/>
          <a:lstStyle/>
          <a:p>
            <a:fld id="{EEAAEC99-2719-450D-B623-91461404ED8C}" type="slidenum">
              <a:rPr lang="en-US" smtClean="0"/>
              <a:t>21</a:t>
            </a:fld>
            <a:endParaRPr lang="en-US"/>
          </a:p>
        </p:txBody>
      </p:sp>
    </p:spTree>
    <p:extLst>
      <p:ext uri="{BB962C8B-B14F-4D97-AF65-F5344CB8AC3E}">
        <p14:creationId xmlns:p14="http://schemas.microsoft.com/office/powerpoint/2010/main" val="4021342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3002">
              <a:lnSpc>
                <a:spcPct val="90000"/>
              </a:lnSpc>
              <a:spcAft>
                <a:spcPts val="344"/>
              </a:spcAft>
              <a:defRPr/>
            </a:pPr>
            <a:r>
              <a:rPr lang="en-US" b="1" dirty="0">
                <a:latin typeface="Segoe UI" pitchFamily="34" charset="0"/>
              </a:rPr>
              <a:t>Slide Story:  </a:t>
            </a:r>
            <a:r>
              <a:rPr lang="en-US" dirty="0">
                <a:latin typeface="Segoe UI" pitchFamily="34" charset="0"/>
              </a:rPr>
              <a:t>Stewart is a Microsoft persona, focus on establishing context with the audience</a:t>
            </a:r>
          </a:p>
          <a:p>
            <a:pPr defTabSz="943002">
              <a:lnSpc>
                <a:spcPct val="90000"/>
              </a:lnSpc>
              <a:spcAft>
                <a:spcPts val="344"/>
              </a:spcAft>
              <a:defRPr/>
            </a:pPr>
            <a:r>
              <a:rPr lang="en-US" dirty="0">
                <a:latin typeface="Segoe UI" pitchFamily="34" charset="0"/>
              </a:rPr>
              <a:t>This is a Microsoft Slide in several presentations, usually done by Matthew Roche. Matthew is a Senior Program Manager a has a number of videos on MVA and Channel 9 in the Data Architecture realm. </a:t>
            </a:r>
          </a:p>
          <a:p>
            <a:pPr defTabSz="943002">
              <a:lnSpc>
                <a:spcPct val="90000"/>
              </a:lnSpc>
              <a:spcAft>
                <a:spcPts val="344"/>
              </a:spcAft>
              <a:defRPr/>
            </a:pPr>
            <a:endParaRPr lang="en-US" dirty="0" smtClean="0">
              <a:latin typeface="Segoe UI" pitchFamily="34" charset="0"/>
            </a:endParaRPr>
          </a:p>
          <a:p>
            <a:pPr defTabSz="943002">
              <a:lnSpc>
                <a:spcPct val="90000"/>
              </a:lnSpc>
              <a:spcAft>
                <a:spcPts val="344"/>
              </a:spcAft>
              <a:defRPr/>
            </a:pPr>
            <a:r>
              <a:rPr lang="en-US" dirty="0" smtClean="0">
                <a:latin typeface="Segoe UI" pitchFamily="34" charset="0"/>
              </a:rPr>
              <a:t>Slide </a:t>
            </a:r>
            <a:r>
              <a:rPr lang="en-US" dirty="0">
                <a:latin typeface="Segoe UI" pitchFamily="34" charset="0"/>
              </a:rPr>
              <a:t>adapted from</a:t>
            </a:r>
            <a:r>
              <a:rPr lang="en-US" dirty="0" smtClean="0">
                <a:latin typeface="Segoe UI" pitchFamily="34" charset="0"/>
              </a:rPr>
              <a:t>: </a:t>
            </a:r>
            <a:r>
              <a:rPr lang="en-US" sz="2000" dirty="0" smtClean="0"/>
              <a:t>pugetsound.sqlpass.org</a:t>
            </a:r>
            <a:r>
              <a:rPr lang="en-US" sz="2000" dirty="0"/>
              <a:t>/.../2013-11-13%20Matthew%20Roche%20Power%20BI.pptx </a:t>
            </a:r>
            <a:endParaRPr lang="en-US" dirty="0" smtClean="0"/>
          </a:p>
        </p:txBody>
      </p:sp>
      <p:sp>
        <p:nvSpPr>
          <p:cNvPr id="4" name="Slide Number Placeholder 3"/>
          <p:cNvSpPr>
            <a:spLocks noGrp="1"/>
          </p:cNvSpPr>
          <p:nvPr>
            <p:ph type="sldNum" sz="quarter" idx="10"/>
          </p:nvPr>
        </p:nvSpPr>
        <p:spPr/>
        <p:txBody>
          <a:bodyPr/>
          <a:lstStyle/>
          <a:p>
            <a:fld id="{EEAAEC99-2719-450D-B623-91461404ED8C}" type="slidenum">
              <a:rPr lang="en-US" smtClean="0"/>
              <a:t>22</a:t>
            </a:fld>
            <a:endParaRPr lang="en-US"/>
          </a:p>
        </p:txBody>
      </p:sp>
    </p:spTree>
    <p:extLst>
      <p:ext uri="{BB962C8B-B14F-4D97-AF65-F5344CB8AC3E}">
        <p14:creationId xmlns:p14="http://schemas.microsoft.com/office/powerpoint/2010/main" val="2333305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Governance</a:t>
            </a:r>
          </a:p>
          <a:p>
            <a:pPr marL="173336" indent="-173336" fontAlgn="ctr">
              <a:buFont typeface="Arial" panose="020B0604020202020204" pitchFamily="34" charset="0"/>
              <a:buChar char="•"/>
            </a:pPr>
            <a:r>
              <a:rPr lang="en-US" dirty="0"/>
              <a:t>Guardian of the data </a:t>
            </a:r>
          </a:p>
          <a:p>
            <a:pPr marL="173336" indent="-173336" fontAlgn="ctr">
              <a:buFont typeface="Arial" panose="020B0604020202020204" pitchFamily="34" charset="0"/>
              <a:buChar char="•"/>
            </a:pPr>
            <a:r>
              <a:rPr lang="en-US" dirty="0"/>
              <a:t>Permissions to access for functionality and data</a:t>
            </a:r>
          </a:p>
          <a:p>
            <a:pPr marL="173336" indent="-173336" fontAlgn="ctr">
              <a:buFont typeface="Arial" panose="020B0604020202020204" pitchFamily="34" charset="0"/>
              <a:buChar char="•"/>
            </a:pPr>
            <a:r>
              <a:rPr lang="en-US" dirty="0"/>
              <a:t>Data integration rules</a:t>
            </a:r>
          </a:p>
          <a:p>
            <a:pPr marL="173336" indent="-173336" fontAlgn="ctr">
              <a:buFont typeface="Arial" panose="020B0604020202020204" pitchFamily="34" charset="0"/>
              <a:buChar char="•"/>
            </a:pPr>
            <a:r>
              <a:rPr lang="en-US" dirty="0"/>
              <a:t>Validation of data handling</a:t>
            </a:r>
          </a:p>
        </p:txBody>
      </p:sp>
      <p:sp>
        <p:nvSpPr>
          <p:cNvPr id="4" name="Slide Number Placeholder 3"/>
          <p:cNvSpPr>
            <a:spLocks noGrp="1"/>
          </p:cNvSpPr>
          <p:nvPr>
            <p:ph type="sldNum" sz="quarter" idx="10"/>
          </p:nvPr>
        </p:nvSpPr>
        <p:spPr/>
        <p:txBody>
          <a:bodyPr/>
          <a:lstStyle/>
          <a:p>
            <a:fld id="{EEAAEC99-2719-450D-B623-91461404ED8C}" type="slidenum">
              <a:rPr lang="en-US" smtClean="0"/>
              <a:t>23</a:t>
            </a:fld>
            <a:endParaRPr lang="en-US"/>
          </a:p>
        </p:txBody>
      </p:sp>
    </p:spTree>
    <p:extLst>
      <p:ext uri="{BB962C8B-B14F-4D97-AF65-F5344CB8AC3E}">
        <p14:creationId xmlns:p14="http://schemas.microsoft.com/office/powerpoint/2010/main" val="186068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05424">
              <a:buFontTx/>
              <a:buChar char="•"/>
            </a:pPr>
            <a:r>
              <a:rPr lang="en-US" dirty="0" smtClean="0"/>
              <a:t>Business Glossary/Enterprise Data Dictionary</a:t>
            </a:r>
          </a:p>
          <a:p>
            <a:pPr lvl="1" indent="-205424">
              <a:buFontTx/>
              <a:buChar char="•"/>
            </a:pPr>
            <a:r>
              <a:rPr lang="en-US" dirty="0" smtClean="0"/>
              <a:t>Naming Standards</a:t>
            </a:r>
          </a:p>
          <a:p>
            <a:pPr lvl="1" indent="-205424">
              <a:buFontTx/>
              <a:buChar char="•"/>
            </a:pPr>
            <a:r>
              <a:rPr lang="en-US" dirty="0" smtClean="0"/>
              <a:t>Definitions</a:t>
            </a:r>
          </a:p>
          <a:p>
            <a:pPr indent="-205424">
              <a:buFontTx/>
              <a:buChar char="•"/>
              <a:defRPr/>
            </a:pPr>
            <a:r>
              <a:rPr lang="en-US" dirty="0" smtClean="0"/>
              <a:t>Data Management</a:t>
            </a:r>
          </a:p>
          <a:p>
            <a:pPr lvl="1" indent="-205424">
              <a:buFontTx/>
              <a:buChar char="•"/>
              <a:defRPr/>
            </a:pPr>
            <a:r>
              <a:rPr lang="en-US" dirty="0" smtClean="0"/>
              <a:t>Master/Common</a:t>
            </a:r>
            <a:r>
              <a:rPr lang="en-US" baseline="0" dirty="0" smtClean="0"/>
              <a:t> </a:t>
            </a:r>
            <a:r>
              <a:rPr lang="en-US" dirty="0" smtClean="0"/>
              <a:t>Data</a:t>
            </a:r>
          </a:p>
          <a:p>
            <a:pPr marL="462229" lvl="1" indent="-205424" defTabSz="924458">
              <a:buFontTx/>
              <a:buChar char="•"/>
              <a:defRPr/>
            </a:pPr>
            <a:r>
              <a:rPr lang="en-US" baseline="0" dirty="0" smtClean="0"/>
              <a:t>Change requests</a:t>
            </a:r>
            <a:endParaRPr lang="en-US" dirty="0" smtClean="0"/>
          </a:p>
          <a:p>
            <a:pPr lvl="1" indent="-205424">
              <a:buFontTx/>
              <a:buChar char="•"/>
              <a:defRPr/>
            </a:pPr>
            <a:r>
              <a:rPr lang="en-US" dirty="0" smtClean="0"/>
              <a:t>Relational</a:t>
            </a:r>
            <a:r>
              <a:rPr lang="en-US" baseline="0" dirty="0" smtClean="0"/>
              <a:t> and </a:t>
            </a:r>
            <a:r>
              <a:rPr lang="en-US" dirty="0" smtClean="0"/>
              <a:t>Non-Relational Data</a:t>
            </a:r>
          </a:p>
          <a:p>
            <a:pPr indent="-205424">
              <a:buFontTx/>
              <a:buChar char="•"/>
              <a:defRPr/>
            </a:pPr>
            <a:r>
              <a:rPr lang="en-US" dirty="0" smtClean="0"/>
              <a:t>Data Analysis Products</a:t>
            </a:r>
          </a:p>
          <a:p>
            <a:pPr lvl="1" indent="-205424">
              <a:buFontTx/>
              <a:buChar char="•"/>
              <a:defRPr/>
            </a:pPr>
            <a:r>
              <a:rPr lang="en-US" dirty="0" smtClean="0"/>
              <a:t>Metric Definition, Harmonization &amp; Adoption</a:t>
            </a:r>
          </a:p>
          <a:p>
            <a:pPr lvl="1" indent="-205424">
              <a:buFontTx/>
              <a:buChar char="•"/>
              <a:defRPr/>
            </a:pPr>
            <a:r>
              <a:rPr lang="en-US" dirty="0" smtClean="0"/>
              <a:t>Reports Repository</a:t>
            </a:r>
          </a:p>
          <a:p>
            <a:pPr lvl="1" indent="-205424">
              <a:buFontTx/>
              <a:buChar char="•"/>
              <a:defRPr/>
            </a:pPr>
            <a:r>
              <a:rPr lang="en-US" dirty="0" smtClean="0"/>
              <a:t>Predictive Analytics</a:t>
            </a:r>
          </a:p>
          <a:p>
            <a:pPr indent="-205424">
              <a:buFontTx/>
              <a:buChar char="•"/>
              <a:defRPr/>
            </a:pPr>
            <a:r>
              <a:rPr lang="en-US" dirty="0" smtClean="0"/>
              <a:t>Data Security Guidelines</a:t>
            </a:r>
          </a:p>
          <a:p>
            <a:pPr lvl="1" indent="-205424">
              <a:buFontTx/>
              <a:buChar char="•"/>
              <a:defRPr/>
            </a:pPr>
            <a:r>
              <a:rPr lang="en-US" dirty="0" smtClean="0"/>
              <a:t>Data access</a:t>
            </a:r>
          </a:p>
          <a:p>
            <a:pPr lvl="1" indent="-205424">
              <a:buFontTx/>
              <a:buChar char="•"/>
              <a:defRPr/>
            </a:pPr>
            <a:r>
              <a:rPr lang="en-US" dirty="0" smtClean="0"/>
              <a:t>Privacy</a:t>
            </a:r>
            <a:r>
              <a:rPr lang="en-US" baseline="0" dirty="0" smtClean="0"/>
              <a:t> </a:t>
            </a:r>
            <a:r>
              <a:rPr lang="en-US" dirty="0" smtClean="0"/>
              <a:t>classification</a:t>
            </a:r>
            <a:r>
              <a:rPr lang="en-US" baseline="0" dirty="0" smtClean="0"/>
              <a:t>: </a:t>
            </a:r>
            <a:r>
              <a:rPr lang="en-US" dirty="0" smtClean="0"/>
              <a:t>Public,</a:t>
            </a:r>
            <a:r>
              <a:rPr lang="en-US" baseline="0" dirty="0" smtClean="0"/>
              <a:t> Company Confidential, PII, PHI</a:t>
            </a:r>
            <a:endParaRPr lang="en-US" dirty="0" smtClean="0"/>
          </a:p>
          <a:p>
            <a:pPr indent="-205424">
              <a:buFontTx/>
              <a:buChar char="•"/>
              <a:defRPr/>
            </a:pPr>
            <a:r>
              <a:rPr lang="en-US" dirty="0" smtClean="0"/>
              <a:t>Data Cleanup / Purge / Archiving</a:t>
            </a:r>
          </a:p>
          <a:p>
            <a:pPr indent="-205424">
              <a:buFontTx/>
              <a:buChar char="•"/>
              <a:defRPr/>
            </a:pPr>
            <a:r>
              <a:rPr lang="en-US" dirty="0" smtClean="0"/>
              <a:t>Information Infrastructure</a:t>
            </a:r>
          </a:p>
          <a:p>
            <a:pPr indent="-205424">
              <a:buFontTx/>
              <a:buChar char="•"/>
              <a:defRPr/>
            </a:pPr>
            <a:r>
              <a:rPr lang="en-US" dirty="0" smtClean="0"/>
              <a:t>Education</a:t>
            </a:r>
          </a:p>
          <a:p>
            <a:pPr lvl="1" indent="-205424">
              <a:buFontTx/>
              <a:buChar char="•"/>
              <a:defRPr/>
            </a:pPr>
            <a:r>
              <a:rPr lang="en-US" dirty="0" smtClean="0"/>
              <a:t>Data</a:t>
            </a:r>
            <a:r>
              <a:rPr lang="en-US" baseline="0" dirty="0" smtClean="0"/>
              <a:t> Owners</a:t>
            </a:r>
          </a:p>
          <a:p>
            <a:pPr lvl="1" indent="-205424">
              <a:buFontTx/>
              <a:buChar char="•"/>
              <a:defRPr/>
            </a:pPr>
            <a:r>
              <a:rPr lang="en-US" baseline="0" dirty="0" smtClean="0"/>
              <a:t>Availability of Data</a:t>
            </a:r>
          </a:p>
          <a:p>
            <a:pPr lvl="1" indent="-205424">
              <a:buFontTx/>
              <a:buChar char="•"/>
              <a:defRPr/>
            </a:pPr>
            <a:r>
              <a:rPr lang="en-US" baseline="0" dirty="0" smtClean="0"/>
              <a:t>Notification data users</a:t>
            </a:r>
            <a:endParaRPr lang="en-US" dirty="0" smtClean="0"/>
          </a:p>
          <a:p>
            <a:pPr indent="-205424">
              <a:buFontTx/>
              <a:buChar char="•"/>
              <a:defRPr/>
            </a:pPr>
            <a:r>
              <a:rPr lang="en-US" dirty="0" smtClean="0"/>
              <a:t>Resource Recommendations: personnel</a:t>
            </a:r>
            <a:r>
              <a:rPr lang="en-US" baseline="0" dirty="0" smtClean="0"/>
              <a:t> and skills</a:t>
            </a:r>
            <a:endParaRPr lang="en-US" dirty="0" smtClean="0"/>
          </a:p>
          <a:p>
            <a:pPr indent="-205424">
              <a:buFontTx/>
              <a:buChar char="•"/>
              <a:defRPr/>
            </a:pPr>
            <a:r>
              <a:rPr lang="en-US" dirty="0" smtClean="0"/>
              <a:t>DB Release Management Protocol</a:t>
            </a:r>
          </a:p>
          <a:p>
            <a:pPr lvl="1" indent="-205424">
              <a:buFontTx/>
              <a:buChar char="•"/>
              <a:defRPr/>
            </a:pPr>
            <a:r>
              <a:rPr lang="en-US" dirty="0" smtClean="0"/>
              <a:t>Testing</a:t>
            </a:r>
            <a:r>
              <a:rPr lang="en-US" baseline="0" dirty="0" smtClean="0"/>
              <a:t> of common/MDS</a:t>
            </a:r>
          </a:p>
          <a:p>
            <a:pPr lvl="1" indent="-205424">
              <a:buFontTx/>
              <a:buChar char="•"/>
              <a:defRPr/>
            </a:pPr>
            <a:r>
              <a:rPr lang="en-US" dirty="0" smtClean="0"/>
              <a:t>Promotion</a:t>
            </a:r>
            <a:r>
              <a:rPr lang="en-US" baseline="0" dirty="0" smtClean="0"/>
              <a:t> of changes and v</a:t>
            </a:r>
            <a:r>
              <a:rPr lang="en-US" dirty="0" smtClean="0"/>
              <a:t>ersioning</a:t>
            </a:r>
          </a:p>
          <a:p>
            <a:pPr indent="-205424">
              <a:buFontTx/>
              <a:buChar char="•"/>
              <a:defRPr/>
            </a:pPr>
            <a:r>
              <a:rPr lang="en-US" dirty="0" smtClean="0"/>
              <a:t>Success</a:t>
            </a:r>
            <a:r>
              <a:rPr lang="en-US" baseline="0" dirty="0" smtClean="0"/>
              <a:t> Measures</a:t>
            </a:r>
          </a:p>
          <a:p>
            <a:pPr lvl="1" indent="-205424">
              <a:buFontTx/>
              <a:buChar char="•"/>
              <a:defRPr/>
            </a:pPr>
            <a:r>
              <a:rPr lang="en-US" baseline="0" dirty="0" smtClean="0"/>
              <a:t>Compliance reports</a:t>
            </a:r>
          </a:p>
          <a:p>
            <a:pPr lvl="1" indent="-205424">
              <a:buFontTx/>
              <a:buChar char="•"/>
              <a:defRPr/>
            </a:pPr>
            <a:r>
              <a:rPr lang="en-US" baseline="0" dirty="0" smtClean="0"/>
              <a:t>Validation</a:t>
            </a:r>
          </a:p>
          <a:p>
            <a:pPr lvl="1" indent="-205424">
              <a:buFontTx/>
              <a:buChar char="•"/>
              <a:defRPr/>
            </a:pPr>
            <a:r>
              <a:rPr lang="en-US" baseline="0" dirty="0" smtClean="0"/>
              <a:t>Metrics</a:t>
            </a:r>
          </a:p>
          <a:p>
            <a:pPr lvl="1" indent="-205424">
              <a:buFontTx/>
              <a:buChar char="•"/>
              <a:defRPr/>
            </a:pPr>
            <a:r>
              <a:rPr lang="en-US" baseline="0" dirty="0" smtClean="0"/>
              <a:t>Monitoring</a:t>
            </a:r>
          </a:p>
          <a:p>
            <a:pPr lvl="1" indent="-205424">
              <a:buFontTx/>
              <a:buChar char="•"/>
              <a:defRPr/>
            </a:pPr>
            <a:r>
              <a:rPr lang="en-US" baseline="0" dirty="0" smtClean="0"/>
              <a:t>Presentations to management team</a:t>
            </a:r>
            <a:endParaRPr lang="en-US" dirty="0" smtClean="0"/>
          </a:p>
        </p:txBody>
      </p:sp>
      <p:sp>
        <p:nvSpPr>
          <p:cNvPr id="4" name="Slide Number Placeholder 3"/>
          <p:cNvSpPr>
            <a:spLocks noGrp="1"/>
          </p:cNvSpPr>
          <p:nvPr>
            <p:ph type="sldNum" sz="quarter" idx="10"/>
          </p:nvPr>
        </p:nvSpPr>
        <p:spPr/>
        <p:txBody>
          <a:bodyPr/>
          <a:lstStyle/>
          <a:p>
            <a:fld id="{EEAAEC99-2719-450D-B623-91461404ED8C}" type="slidenum">
              <a:rPr lang="en-US" smtClean="0"/>
              <a:t>24</a:t>
            </a:fld>
            <a:endParaRPr lang="en-US"/>
          </a:p>
        </p:txBody>
      </p:sp>
    </p:spTree>
    <p:extLst>
      <p:ext uri="{BB962C8B-B14F-4D97-AF65-F5344CB8AC3E}">
        <p14:creationId xmlns:p14="http://schemas.microsoft.com/office/powerpoint/2010/main" val="2617730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Prioritization</a:t>
            </a:r>
          </a:p>
          <a:p>
            <a:endParaRPr lang="en-US" dirty="0" smtClean="0"/>
          </a:p>
          <a:p>
            <a:r>
              <a:rPr lang="en-US" dirty="0" smtClean="0"/>
              <a:t>Reports</a:t>
            </a:r>
          </a:p>
          <a:p>
            <a:pPr marL="173336" indent="-173336">
              <a:buFont typeface="Arial" panose="020B0604020202020204" pitchFamily="34" charset="0"/>
              <a:buChar char="•"/>
            </a:pPr>
            <a:r>
              <a:rPr lang="en-US" dirty="0" err="1" smtClean="0"/>
              <a:t>RunDate</a:t>
            </a:r>
            <a:endParaRPr lang="en-US" baseline="0" dirty="0" smtClean="0"/>
          </a:p>
          <a:p>
            <a:pPr marL="173336" indent="-173336">
              <a:buFont typeface="Arial" panose="020B0604020202020204" pitchFamily="34" charset="0"/>
              <a:buChar char="•"/>
            </a:pPr>
            <a:r>
              <a:rPr lang="en-US" baseline="0" dirty="0" smtClean="0"/>
              <a:t>Data accurate as of</a:t>
            </a:r>
          </a:p>
          <a:p>
            <a:pPr marL="173336" indent="-173336">
              <a:buFont typeface="Arial" panose="020B0604020202020204" pitchFamily="34" charset="0"/>
              <a:buChar char="•"/>
            </a:pPr>
            <a:r>
              <a:rPr lang="en-US" baseline="0" dirty="0" smtClean="0"/>
              <a:t>Who uses the report</a:t>
            </a:r>
          </a:p>
          <a:p>
            <a:endParaRPr lang="en-US" dirty="0" smtClean="0"/>
          </a:p>
          <a:p>
            <a:r>
              <a:rPr lang="en-US" dirty="0" smtClean="0"/>
              <a:t>Analysis</a:t>
            </a:r>
          </a:p>
          <a:p>
            <a:pPr marL="173336" indent="-173336" defTabSz="924458">
              <a:buFont typeface="Arial" panose="020B0604020202020204" pitchFamily="34" charset="0"/>
              <a:buChar char="•"/>
              <a:defRPr/>
            </a:pPr>
            <a:r>
              <a:rPr lang="en-US" baseline="0" dirty="0" smtClean="0"/>
              <a:t>Hypotheses and business value</a:t>
            </a:r>
          </a:p>
          <a:p>
            <a:pPr marL="173336" indent="-173336">
              <a:buFont typeface="Arial" panose="020B0604020202020204" pitchFamily="34" charset="0"/>
              <a:buChar char="•"/>
            </a:pPr>
            <a:r>
              <a:rPr lang="en-US" dirty="0" smtClean="0"/>
              <a:t>When</a:t>
            </a:r>
            <a:r>
              <a:rPr lang="en-US" baseline="0" dirty="0" smtClean="0"/>
              <a:t> was product created</a:t>
            </a:r>
          </a:p>
          <a:p>
            <a:pPr marL="173336" indent="-173336">
              <a:buFont typeface="Arial" panose="020B0604020202020204" pitchFamily="34" charset="0"/>
              <a:buChar char="•"/>
            </a:pPr>
            <a:r>
              <a:rPr lang="en-US" baseline="0" dirty="0" smtClean="0"/>
              <a:t>What criteria were considered: dates, data sources, data population</a:t>
            </a:r>
          </a:p>
          <a:p>
            <a:pPr marL="173336" indent="-173336">
              <a:buFont typeface="Arial" panose="020B0604020202020204" pitchFamily="34" charset="0"/>
              <a:buChar char="•"/>
            </a:pPr>
            <a:r>
              <a:rPr lang="en-US" baseline="0" dirty="0" smtClean="0"/>
              <a:t>What assumptions were made</a:t>
            </a:r>
          </a:p>
          <a:p>
            <a:pPr marL="173336" indent="-173336">
              <a:buFont typeface="Arial" panose="020B0604020202020204" pitchFamily="34" charset="0"/>
              <a:buChar char="•"/>
            </a:pPr>
            <a:r>
              <a:rPr lang="en-US" baseline="0" dirty="0" smtClean="0"/>
              <a:t>Statistical principals: sampling size, train vs test size, statistical model, significance</a:t>
            </a:r>
          </a:p>
          <a:p>
            <a:pPr marL="173336" indent="-173336" defTabSz="924458">
              <a:buFont typeface="Arial" panose="020B0604020202020204" pitchFamily="34" charset="0"/>
              <a:buChar char="•"/>
              <a:defRPr/>
            </a:pPr>
            <a:r>
              <a:rPr lang="en-US" baseline="0" dirty="0" smtClean="0"/>
              <a:t>Vetting approach and methodology</a:t>
            </a:r>
            <a:endParaRPr lang="en-US" dirty="0" smtClean="0"/>
          </a:p>
          <a:p>
            <a:pPr marL="173336" indent="-173336">
              <a:buFont typeface="Arial" panose="020B0604020202020204" pitchFamily="34" charset="0"/>
              <a:buChar char="•"/>
            </a:pPr>
            <a:r>
              <a:rPr lang="en-US" baseline="0" dirty="0" smtClean="0"/>
              <a:t>What were the findings</a:t>
            </a:r>
          </a:p>
          <a:p>
            <a:pPr marL="173336" indent="-173336">
              <a:buFont typeface="Arial" panose="020B0604020202020204" pitchFamily="34" charset="0"/>
              <a:buChar char="•"/>
            </a:pPr>
            <a:r>
              <a:rPr lang="en-US" baseline="0" dirty="0" smtClean="0"/>
              <a:t>How, when and to whom were the findings presented</a:t>
            </a:r>
          </a:p>
          <a:p>
            <a:pPr marL="173336" indent="-173336">
              <a:buFont typeface="Arial" panose="020B0604020202020204" pitchFamily="34" charset="0"/>
              <a:buChar char="•"/>
            </a:pPr>
            <a:r>
              <a:rPr lang="en-US" baseline="0" dirty="0" smtClean="0"/>
              <a:t>When/Event or why should the analysis be repeated (findings become suspect) </a:t>
            </a:r>
          </a:p>
        </p:txBody>
      </p:sp>
      <p:sp>
        <p:nvSpPr>
          <p:cNvPr id="4" name="Slide Number Placeholder 3"/>
          <p:cNvSpPr>
            <a:spLocks noGrp="1"/>
          </p:cNvSpPr>
          <p:nvPr>
            <p:ph type="sldNum" sz="quarter" idx="10"/>
          </p:nvPr>
        </p:nvSpPr>
        <p:spPr/>
        <p:txBody>
          <a:bodyPr/>
          <a:lstStyle/>
          <a:p>
            <a:fld id="{EEAAEC99-2719-450D-B623-91461404ED8C}" type="slidenum">
              <a:rPr lang="en-US" smtClean="0"/>
              <a:t>25</a:t>
            </a:fld>
            <a:endParaRPr lang="en-US"/>
          </a:p>
        </p:txBody>
      </p:sp>
    </p:spTree>
    <p:extLst>
      <p:ext uri="{BB962C8B-B14F-4D97-AF65-F5344CB8AC3E}">
        <p14:creationId xmlns:p14="http://schemas.microsoft.com/office/powerpoint/2010/main" val="362208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reprinted from: https://en.wikipedia.org/wiki/Comparison_of_data_modeling_tools</a:t>
            </a:r>
          </a:p>
          <a:p>
            <a:r>
              <a:rPr lang="en-US" dirty="0" smtClean="0"/>
              <a:t>This is a subset of Data</a:t>
            </a:r>
            <a:r>
              <a:rPr lang="en-US" baseline="0" dirty="0" smtClean="0"/>
              <a:t> Modeling tools on the market.</a:t>
            </a:r>
          </a:p>
          <a:p>
            <a:pPr marL="175330" indent="-175330">
              <a:buFont typeface="Arial" panose="020B0604020202020204" pitchFamily="34" charset="0"/>
              <a:buChar char="•"/>
            </a:pPr>
            <a:r>
              <a:rPr lang="en-US" baseline="0" dirty="0" smtClean="0"/>
              <a:t>Erwin and ER Studio are listed first as they are the most commonly used tools and encompass full features.  </a:t>
            </a:r>
          </a:p>
          <a:p>
            <a:pPr marL="175330" indent="-175330">
              <a:buFont typeface="Arial" panose="020B0604020202020204" pitchFamily="34" charset="0"/>
              <a:buChar char="•"/>
            </a:pPr>
            <a:r>
              <a:rPr lang="en-US" baseline="0" dirty="0" smtClean="0"/>
              <a:t>Oracle SQL Developer is based on the Oracle Designer product and was scaled for Oracle </a:t>
            </a:r>
            <a:r>
              <a:rPr lang="en-US" baseline="0" dirty="0" err="1" smtClean="0"/>
              <a:t>JDeveloper</a:t>
            </a:r>
            <a:r>
              <a:rPr lang="en-US" baseline="0" dirty="0" smtClean="0"/>
              <a:t>.  It is now free and part of the SQL Developer product.</a:t>
            </a:r>
          </a:p>
          <a:p>
            <a:pPr marL="175330" indent="-175330">
              <a:buFont typeface="Arial" panose="020B0604020202020204" pitchFamily="34" charset="0"/>
              <a:buChar char="•"/>
            </a:pPr>
            <a:r>
              <a:rPr lang="en-US" baseline="0" dirty="0" err="1" smtClean="0"/>
              <a:t>PowerDesigner</a:t>
            </a:r>
            <a:r>
              <a:rPr lang="en-US" baseline="0" dirty="0" smtClean="0"/>
              <a:t> was quite popular at one time.</a:t>
            </a:r>
          </a:p>
          <a:p>
            <a:pPr marL="175330" indent="-175330">
              <a:buFont typeface="Arial" panose="020B0604020202020204" pitchFamily="34" charset="0"/>
              <a:buChar char="•"/>
            </a:pPr>
            <a:r>
              <a:rPr lang="en-US" baseline="0" dirty="0" smtClean="0"/>
              <a:t>Enterprise Architect is embedded with the EA suite, however does not include full features of other data modeling tools.</a:t>
            </a:r>
          </a:p>
          <a:p>
            <a:pPr marL="175330" indent="-175330">
              <a:buFont typeface="Arial" panose="020B0604020202020204" pitchFamily="34" charset="0"/>
              <a:buChar char="•"/>
            </a:pPr>
            <a:r>
              <a:rPr lang="en-US" baseline="0" dirty="0" smtClean="0"/>
              <a:t>SQL Server Management Studio allows diagrams to be developed, or a model reverse engineered from a reporting db.  It does not encompass many other features.</a:t>
            </a:r>
          </a:p>
          <a:p>
            <a:pPr marL="175330" indent="-175330">
              <a:buFont typeface="Arial" panose="020B0604020202020204" pitchFamily="34" charset="0"/>
              <a:buChar char="•"/>
            </a:pPr>
            <a:r>
              <a:rPr lang="en-US" baseline="0" dirty="0" smtClean="0"/>
              <a:t>Visio does allow for the development of ER diagrams in the Professional edition when the ‘data’ option is included.  It does not include the features of other data modeling tools.</a:t>
            </a:r>
          </a:p>
          <a:p>
            <a:pPr marL="175330" indent="-175330">
              <a:buFont typeface="Arial" panose="020B0604020202020204" pitchFamily="34" charset="0"/>
              <a:buChar char="•"/>
            </a:pPr>
            <a:r>
              <a:rPr lang="en-US" baseline="0" dirty="0" smtClean="0"/>
              <a:t>Entity Framework has tooling to allow the creation of a Entity Data Model.  This is minimal functionality for a data model tool and in theory supports the physical model only. </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26</a:t>
            </a:fld>
            <a:endParaRPr lang="en-US"/>
          </a:p>
        </p:txBody>
      </p:sp>
    </p:spTree>
    <p:extLst>
      <p:ext uri="{BB962C8B-B14F-4D97-AF65-F5344CB8AC3E}">
        <p14:creationId xmlns:p14="http://schemas.microsoft.com/office/powerpoint/2010/main" val="71113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Magic Quadrant</a:t>
            </a:r>
            <a:r>
              <a:rPr lang="en-US" baseline="0" dirty="0" smtClean="0"/>
              <a:t> for Data Quality Tools</a:t>
            </a:r>
          </a:p>
          <a:p>
            <a:pPr marL="635565" lvl="1" indent="-173336">
              <a:buFont typeface="Arial" panose="020B0604020202020204" pitchFamily="34" charset="0"/>
              <a:buChar char="•"/>
            </a:pPr>
            <a:r>
              <a:rPr lang="en-US" baseline="0" dirty="0" smtClean="0"/>
              <a:t>November 18, 2015</a:t>
            </a:r>
          </a:p>
          <a:p>
            <a:pPr marL="635565" lvl="1" indent="-173336">
              <a:buFont typeface="Arial" panose="020B0604020202020204" pitchFamily="34" charset="0"/>
              <a:buChar char="•"/>
            </a:pPr>
            <a:r>
              <a:rPr lang="en-US" dirty="0" smtClean="0"/>
              <a:t>https://www.gartner.com/doc/reprints?id=1-2T6O9CP&amp;ct=151202&amp;st=sb</a:t>
            </a:r>
          </a:p>
          <a:p>
            <a:r>
              <a:rPr lang="en-US" dirty="0" smtClean="0"/>
              <a:t>Right: Magic Quadrant for Metadata Management Solutions</a:t>
            </a:r>
          </a:p>
          <a:p>
            <a:pPr marL="635565" lvl="1" indent="-173336">
              <a:buFont typeface="Arial" panose="020B0604020202020204" pitchFamily="34" charset="0"/>
              <a:buChar char="•"/>
            </a:pPr>
            <a:r>
              <a:rPr lang="en-US" dirty="0" smtClean="0"/>
              <a:t>August 15, 2016</a:t>
            </a:r>
          </a:p>
          <a:p>
            <a:pPr marL="635565" lvl="1" indent="-173336">
              <a:buFont typeface="Arial" panose="020B0604020202020204" pitchFamily="34" charset="0"/>
              <a:buChar char="•"/>
            </a:pPr>
            <a:r>
              <a:rPr lang="en-US" dirty="0" smtClean="0"/>
              <a:t>https://www.informatica.com/metadata-management-magic-quadrant.html#fbid=hy-CsQ_CB0v</a:t>
            </a:r>
          </a:p>
          <a:p>
            <a:pPr marL="635565" lvl="1" indent="-173336">
              <a:buFont typeface="Arial" panose="020B0604020202020204" pitchFamily="34" charset="0"/>
              <a:buChar char="•"/>
            </a:pPr>
            <a:r>
              <a:rPr lang="en-US" dirty="0" smtClean="0"/>
              <a:t>https://www.gartner.com/doc/reprints?id=1-3I7OZ5P&amp;ct=160922&amp;st=sg&amp;utm_medium=email&amp;_hsenc=p2ANqtz-8x9X3VSpBudrkFup-3BpQbdsaHzOR7TBVsGOdzXPDCsQvwB_UpHoMZE7PusZIzI3l93E2tDPEH3uVLWcr6kMCMKj6WUA&amp;_hsmi=36009315&amp;utm_content=36009315&amp;utm_source=hs_automation&amp;hsCtaTracking=1ad9bb9f-70ca-4455-8715-b6856169a681%257Ce08ecb82-0ee4-4481-9638-bad772d7c21d</a:t>
            </a:r>
          </a:p>
          <a:p>
            <a:pPr marL="635565" lvl="1" indent="-173336">
              <a:buFont typeface="Arial" panose="020B0604020202020204" pitchFamily="34" charset="0"/>
              <a:buChar char="•"/>
            </a:pPr>
            <a:endParaRPr lang="en-US" dirty="0" smtClean="0"/>
          </a:p>
          <a:p>
            <a:pPr marL="5029" lvl="0" indent="0">
              <a:buFont typeface="Arial" panose="020B0604020202020204" pitchFamily="34" charset="0"/>
              <a:buNone/>
            </a:pPr>
            <a:r>
              <a:rPr lang="en-US" dirty="0" smtClean="0"/>
              <a:t>Not on Quadrants</a:t>
            </a:r>
          </a:p>
          <a:p>
            <a:pPr marL="176479" lvl="0" indent="-171450">
              <a:buFont typeface="Arial" panose="020B0604020202020204" pitchFamily="34" charset="0"/>
              <a:buChar char="•"/>
            </a:pPr>
            <a:r>
              <a:rPr lang="en-US" dirty="0" smtClean="0"/>
              <a:t>Microsoft – next</a:t>
            </a:r>
            <a:r>
              <a:rPr lang="en-US" baseline="0" dirty="0" smtClean="0"/>
              <a:t> slide shows SSIS, MDM, DQS and Azure Data Catalog</a:t>
            </a:r>
            <a:endParaRPr lang="en-US" dirty="0" smtClean="0"/>
          </a:p>
          <a:p>
            <a:pPr marL="178365" lvl="0" indent="-173336">
              <a:buFont typeface="Arial" panose="020B0604020202020204" pitchFamily="34" charset="0"/>
              <a:buChar char="•"/>
            </a:pPr>
            <a:r>
              <a:rPr lang="en-US" dirty="0" smtClean="0"/>
              <a:t>Pyramid Analytics – Healthcare (HIPAA</a:t>
            </a:r>
            <a:r>
              <a:rPr lang="en-US" baseline="0" dirty="0" smtClean="0"/>
              <a:t> compliance)</a:t>
            </a:r>
            <a:endParaRPr lang="en-US" dirty="0" smtClean="0"/>
          </a:p>
          <a:p>
            <a:pPr marL="178365" lvl="0" indent="-173336">
              <a:buFont typeface="Arial" panose="020B0604020202020204" pitchFamily="34" charset="0"/>
              <a:buChar char="•"/>
            </a:pPr>
            <a:r>
              <a:rPr lang="en-US" dirty="0" smtClean="0"/>
              <a:t>Pragmatic</a:t>
            </a:r>
            <a:r>
              <a:rPr lang="en-US" baseline="0" dirty="0" smtClean="0"/>
              <a:t> Works – database monitoring</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27</a:t>
            </a:fld>
            <a:endParaRPr lang="en-US"/>
          </a:p>
        </p:txBody>
      </p:sp>
    </p:spTree>
    <p:extLst>
      <p:ext uri="{BB962C8B-B14F-4D97-AF65-F5344CB8AC3E}">
        <p14:creationId xmlns:p14="http://schemas.microsoft.com/office/powerpoint/2010/main" val="1381065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SQL_Server_2012_Enterprise_Information_Management_Whitepaper.pdf by Graeme Malcolm</a:t>
            </a:r>
          </a:p>
          <a:p>
            <a:endParaRPr lang="en-US" dirty="0" smtClean="0"/>
          </a:p>
          <a:p>
            <a:r>
              <a:rPr lang="en-US" b="1" dirty="0" smtClean="0"/>
              <a:t>Master Data Services (MDS) </a:t>
            </a:r>
            <a:r>
              <a:rPr lang="en-US" dirty="0" smtClean="0"/>
              <a:t>enables your organization to manage a trusted version of data</a:t>
            </a:r>
          </a:p>
          <a:p>
            <a:r>
              <a:rPr lang="en-US" dirty="0" smtClean="0"/>
              <a:t>SQL</a:t>
            </a:r>
            <a:r>
              <a:rPr lang="en-US" baseline="0" dirty="0" smtClean="0"/>
              <a:t> Server </a:t>
            </a:r>
            <a:r>
              <a:rPr lang="en-US" dirty="0" smtClean="0"/>
              <a:t>Master Data</a:t>
            </a:r>
            <a:r>
              <a:rPr lang="en-US" baseline="0" dirty="0" smtClean="0"/>
              <a:t> Management solution first available in 2008 R2, improved in 2016</a:t>
            </a:r>
          </a:p>
          <a:p>
            <a:pPr marL="635565" lvl="1" indent="-173336">
              <a:buFont typeface="Arial" panose="020B0604020202020204" pitchFamily="34" charset="0"/>
              <a:buChar char="•"/>
            </a:pPr>
            <a:r>
              <a:rPr lang="en-US" baseline="0" dirty="0" smtClean="0"/>
              <a:t>Create a (logical) data model for master data (under Shared Features)</a:t>
            </a:r>
          </a:p>
          <a:p>
            <a:pPr marL="635565" lvl="1" indent="-173336">
              <a:buFont typeface="Arial" panose="020B0604020202020204" pitchFamily="34" charset="0"/>
              <a:buChar char="•"/>
            </a:pPr>
            <a:r>
              <a:rPr lang="en-US" baseline="0" dirty="0" smtClean="0"/>
              <a:t>Create validation and business rules (can be defined in Excel) with workflow</a:t>
            </a:r>
          </a:p>
          <a:p>
            <a:pPr marL="635565" lvl="1" indent="-173336">
              <a:buFont typeface="Arial" panose="020B0604020202020204" pitchFamily="34" charset="0"/>
              <a:buChar char="•"/>
            </a:pPr>
            <a:r>
              <a:rPr lang="en-US" baseline="0" dirty="0" smtClean="0"/>
              <a:t>Allows for load of data from various data sources</a:t>
            </a:r>
          </a:p>
          <a:p>
            <a:pPr marL="635565" lvl="1" indent="-173336">
              <a:buFont typeface="Arial" panose="020B0604020202020204" pitchFamily="34" charset="0"/>
              <a:buChar char="•"/>
            </a:pPr>
            <a:r>
              <a:rPr lang="en-US" baseline="0" dirty="0" smtClean="0"/>
              <a:t>Allows manual modification of trusted version</a:t>
            </a:r>
          </a:p>
          <a:p>
            <a:pPr marL="635565" lvl="1" indent="-173336">
              <a:buFont typeface="Arial" panose="020B0604020202020204" pitchFamily="34" charset="0"/>
              <a:buChar char="•"/>
            </a:pPr>
            <a:r>
              <a:rPr lang="en-US" baseline="0" dirty="0" smtClean="0"/>
              <a:t>Versioning</a:t>
            </a:r>
          </a:p>
          <a:p>
            <a:pPr marL="635565" lvl="1" indent="-173336">
              <a:buFont typeface="Arial" panose="020B0604020202020204" pitchFamily="34" charset="0"/>
              <a:buChar char="•"/>
            </a:pPr>
            <a:r>
              <a:rPr lang="en-US" baseline="0" dirty="0" smtClean="0"/>
              <a:t>Security</a:t>
            </a:r>
          </a:p>
          <a:p>
            <a:pPr marL="635565" lvl="1" indent="-173336">
              <a:buFont typeface="Arial" panose="020B0604020202020204" pitchFamily="34" charset="0"/>
              <a:buChar char="•"/>
            </a:pPr>
            <a:r>
              <a:rPr lang="en-US" baseline="0" dirty="0" smtClean="0"/>
              <a:t>Notifications</a:t>
            </a:r>
          </a:p>
          <a:p>
            <a:pPr marL="635565" lvl="1" indent="-173336">
              <a:buFont typeface="Arial" panose="020B0604020202020204" pitchFamily="34" charset="0"/>
              <a:buChar char="•"/>
            </a:pPr>
            <a:r>
              <a:rPr lang="en-US" baseline="0" dirty="0" err="1" smtClean="0"/>
              <a:t>Sharepoint</a:t>
            </a:r>
            <a:r>
              <a:rPr lang="en-US" baseline="0" dirty="0" smtClean="0"/>
              <a:t> integration</a:t>
            </a:r>
          </a:p>
          <a:p>
            <a:endParaRPr lang="en-US" baseline="0" dirty="0" smtClean="0"/>
          </a:p>
          <a:p>
            <a:r>
              <a:rPr lang="en-US" baseline="0" dirty="0" smtClean="0"/>
              <a:t>Requires:</a:t>
            </a:r>
          </a:p>
          <a:p>
            <a:pPr marL="635565" lvl="1" indent="-173336" defTabSz="924458">
              <a:buFont typeface="Arial" panose="020B0604020202020204" pitchFamily="34" charset="0"/>
              <a:buChar char="•"/>
              <a:defRPr/>
            </a:pPr>
            <a:r>
              <a:rPr lang="en-US" baseline="0" dirty="0" smtClean="0"/>
              <a:t>SQL Server Database: separate instance from sources - Includes staging tables and master data tables</a:t>
            </a:r>
          </a:p>
          <a:p>
            <a:pPr marL="635565" lvl="1" indent="-173336">
              <a:buFont typeface="Arial" panose="020B0604020202020204" pitchFamily="34" charset="0"/>
              <a:buChar char="•"/>
            </a:pPr>
            <a:r>
              <a:rPr lang="en-US" baseline="0" dirty="0" smtClean="0"/>
              <a:t>Web front end</a:t>
            </a:r>
          </a:p>
          <a:p>
            <a:endParaRPr lang="en-US" baseline="0" dirty="0" smtClean="0"/>
          </a:p>
          <a:p>
            <a:r>
              <a:rPr lang="en-US" baseline="0" dirty="0" smtClean="0"/>
              <a:t>Good Reading</a:t>
            </a:r>
          </a:p>
          <a:p>
            <a:r>
              <a:rPr lang="en-US" baseline="0" dirty="0" smtClean="0"/>
              <a:t>Peter Myers </a:t>
            </a:r>
            <a:r>
              <a:rPr lang="en-US" dirty="0">
                <a:hlinkClick r:id="rId3"/>
              </a:rPr>
              <a:t>End-to-End SQL Server Master Data Services - sqlSaturday393_E2E-MDS.pdf</a:t>
            </a:r>
            <a:endParaRPr lang="en-US" dirty="0"/>
          </a:p>
          <a:p>
            <a:r>
              <a:rPr lang="en-US" dirty="0"/>
              <a:t>Jeremy </a:t>
            </a:r>
            <a:r>
              <a:rPr lang="en-US" dirty="0" err="1"/>
              <a:t>Kashel</a:t>
            </a:r>
            <a:r>
              <a:rPr lang="en-US" dirty="0"/>
              <a:t> https://www.sqlbits.com/Sessions/Event7/end_to_end_master_data_management_with_sql_server_master_data_services</a:t>
            </a:r>
            <a:endParaRPr lang="en-GB" dirty="0"/>
          </a:p>
          <a:p>
            <a:endParaRPr lang="en-GB" dirty="0"/>
          </a:p>
          <a:p>
            <a:r>
              <a:rPr lang="en-US" b="1" dirty="0" smtClean="0"/>
              <a:t>Data Quality Service (DQS) </a:t>
            </a:r>
            <a:r>
              <a:rPr lang="en-US" dirty="0" smtClean="0"/>
              <a:t>provides a knowledge-based approach to managing data quality.</a:t>
            </a:r>
            <a:r>
              <a:rPr lang="en-US" baseline="0" dirty="0" smtClean="0"/>
              <a:t> A</a:t>
            </a:r>
            <a:r>
              <a:rPr lang="en-US" dirty="0" smtClean="0"/>
              <a:t>llows customers to cleanse, match, standardize, and enrich</a:t>
            </a:r>
            <a:r>
              <a:rPr lang="en-US" baseline="0" dirty="0" smtClean="0"/>
              <a:t> data to make sure it is </a:t>
            </a:r>
            <a:r>
              <a:rPr lang="en-US" dirty="0" smtClean="0"/>
              <a:t>accurate, consistent, and complete</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28</a:t>
            </a:fld>
            <a:endParaRPr lang="en-US"/>
          </a:p>
        </p:txBody>
      </p:sp>
    </p:spTree>
    <p:extLst>
      <p:ext uri="{BB962C8B-B14F-4D97-AF65-F5344CB8AC3E}">
        <p14:creationId xmlns:p14="http://schemas.microsoft.com/office/powerpoint/2010/main" val="1502882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Provides discovery and registration of a variety of data sources</a:t>
            </a:r>
          </a:p>
          <a:p>
            <a:r>
              <a:rPr lang="en-US" dirty="0" smtClean="0"/>
              <a:t>Enterprise Data Dictionary using crowdsourcing</a:t>
            </a:r>
          </a:p>
          <a:p>
            <a:r>
              <a:rPr lang="en-US" dirty="0" smtClean="0"/>
              <a:t>Business Glossary allowing for hierarchical taxonomies</a:t>
            </a:r>
          </a:p>
          <a:p>
            <a:r>
              <a:rPr lang="en-US" dirty="0" smtClean="0"/>
              <a:t>Azure Data Catalog is an evolution of the Office 365 Data Catalog</a:t>
            </a:r>
          </a:p>
          <a:p>
            <a:r>
              <a:rPr lang="en-US" dirty="0" smtClean="0"/>
              <a:t>Allows direct access to data</a:t>
            </a:r>
          </a:p>
          <a:p>
            <a:r>
              <a:rPr lang="en-US" dirty="0" smtClean="0"/>
              <a:t>Requires:</a:t>
            </a:r>
          </a:p>
          <a:p>
            <a:pPr marL="635565" lvl="1" indent="-173336">
              <a:buFont typeface="Arial" panose="020B0604020202020204" pitchFamily="34" charset="0"/>
              <a:buChar char="•"/>
            </a:pPr>
            <a:r>
              <a:rPr lang="en-US" dirty="0" smtClean="0"/>
              <a:t>Microsoft Account (work or school account)</a:t>
            </a:r>
          </a:p>
          <a:p>
            <a:pPr marL="635565" lvl="1" indent="-173336">
              <a:buFont typeface="Arial" panose="020B0604020202020204" pitchFamily="34" charset="0"/>
              <a:buChar char="•"/>
            </a:pPr>
            <a:r>
              <a:rPr lang="en-US" dirty="0" smtClean="0"/>
              <a:t>Azure Subscription</a:t>
            </a:r>
          </a:p>
          <a:p>
            <a:pPr marL="635565" lvl="1" indent="-173336">
              <a:buFont typeface="Arial" panose="020B0604020202020204" pitchFamily="34" charset="0"/>
              <a:buChar char="•"/>
            </a:pPr>
            <a:r>
              <a:rPr lang="en-US" dirty="0" smtClean="0"/>
              <a:t>Azure Active Directory (with Forms Authentication enabled in the Global Authentication Policy)</a:t>
            </a:r>
          </a:p>
          <a:p>
            <a:pPr marL="635565" lvl="1" indent="-173336">
              <a:buFont typeface="Arial" panose="020B0604020202020204" pitchFamily="34" charset="0"/>
              <a:buChar char="•"/>
            </a:pPr>
            <a:endParaRPr lang="en-US" dirty="0" smtClean="0"/>
          </a:p>
          <a:p>
            <a:r>
              <a:rPr lang="en-US" dirty="0" smtClean="0"/>
              <a:t>Diagram</a:t>
            </a:r>
            <a:r>
              <a:rPr lang="en-US" baseline="0" dirty="0" smtClean="0"/>
              <a:t> from: </a:t>
            </a:r>
            <a:r>
              <a:rPr lang="en-US" dirty="0"/>
              <a:t>https://azure.microsoft.com/en-us/documentation/articles/data-catalog-what-is-data-catalog/</a:t>
            </a:r>
            <a:endParaRPr lang="en-US" dirty="0" smtClean="0"/>
          </a:p>
        </p:txBody>
      </p:sp>
      <p:sp>
        <p:nvSpPr>
          <p:cNvPr id="4" name="Slide Number Placeholder 3"/>
          <p:cNvSpPr>
            <a:spLocks noGrp="1"/>
          </p:cNvSpPr>
          <p:nvPr>
            <p:ph type="sldNum" sz="quarter" idx="10"/>
          </p:nvPr>
        </p:nvSpPr>
        <p:spPr/>
        <p:txBody>
          <a:bodyPr/>
          <a:lstStyle/>
          <a:p>
            <a:fld id="{EEAAEC99-2719-450D-B623-91461404ED8C}" type="slidenum">
              <a:rPr lang="en-US" smtClean="0"/>
              <a:t>29</a:t>
            </a:fld>
            <a:endParaRPr lang="en-US"/>
          </a:p>
        </p:txBody>
      </p:sp>
    </p:spTree>
    <p:extLst>
      <p:ext uri="{BB962C8B-B14F-4D97-AF65-F5344CB8AC3E}">
        <p14:creationId xmlns:p14="http://schemas.microsoft.com/office/powerpoint/2010/main" val="3426729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Governance</a:t>
            </a:r>
          </a:p>
          <a:p>
            <a:pPr marL="173336" indent="-173336" fontAlgn="ctr">
              <a:buFont typeface="Arial" panose="020B0604020202020204" pitchFamily="34" charset="0"/>
              <a:buChar char="•"/>
            </a:pPr>
            <a:r>
              <a:rPr lang="en-US" dirty="0" smtClean="0"/>
              <a:t>Guardian of the data</a:t>
            </a:r>
          </a:p>
          <a:p>
            <a:pPr marL="630536" lvl="1" indent="-173336" fontAlgn="ctr">
              <a:buFont typeface="Arial" panose="020B0604020202020204" pitchFamily="34" charset="0"/>
              <a:buChar char="•"/>
            </a:pPr>
            <a:r>
              <a:rPr lang="en-US" dirty="0" smtClean="0"/>
              <a:t>What is collected,</a:t>
            </a:r>
            <a:r>
              <a:rPr lang="en-US" baseline="0" dirty="0" smtClean="0"/>
              <a:t> how and why</a:t>
            </a:r>
            <a:endParaRPr lang="en-US" dirty="0" smtClean="0"/>
          </a:p>
          <a:p>
            <a:pPr marL="630536" lvl="1" indent="-173336" fontAlgn="ctr">
              <a:buFont typeface="Arial" panose="020B0604020202020204" pitchFamily="34" charset="0"/>
              <a:buChar char="•"/>
            </a:pPr>
            <a:r>
              <a:rPr lang="en-US" dirty="0" smtClean="0"/>
              <a:t>Definitions </a:t>
            </a:r>
          </a:p>
          <a:p>
            <a:pPr marL="173336" indent="-173336" fontAlgn="ctr">
              <a:buFont typeface="Arial" panose="020B0604020202020204" pitchFamily="34" charset="0"/>
              <a:buChar char="•"/>
            </a:pPr>
            <a:r>
              <a:rPr lang="en-US" dirty="0" smtClean="0"/>
              <a:t>Permissions to access for functionality and data</a:t>
            </a:r>
          </a:p>
          <a:p>
            <a:pPr marL="173336" indent="-173336" fontAlgn="ctr">
              <a:buFont typeface="Arial" panose="020B0604020202020204" pitchFamily="34" charset="0"/>
              <a:buChar char="•"/>
            </a:pPr>
            <a:r>
              <a:rPr lang="en-US" dirty="0" smtClean="0"/>
              <a:t>Data integration rules</a:t>
            </a:r>
          </a:p>
          <a:p>
            <a:pPr marL="630536" lvl="1" indent="-173336" fontAlgn="ctr">
              <a:buFont typeface="Arial" panose="020B0604020202020204" pitchFamily="34" charset="0"/>
              <a:buChar char="•"/>
            </a:pPr>
            <a:r>
              <a:rPr lang="en-US" dirty="0" smtClean="0"/>
              <a:t>Transformation</a:t>
            </a:r>
          </a:p>
          <a:p>
            <a:pPr marL="630536" lvl="1" indent="-173336" fontAlgn="ctr">
              <a:buFont typeface="Arial" panose="020B0604020202020204" pitchFamily="34" charset="0"/>
              <a:buChar char="•"/>
            </a:pPr>
            <a:r>
              <a:rPr lang="en-US" dirty="0" smtClean="0"/>
              <a:t>Integrity</a:t>
            </a:r>
          </a:p>
          <a:p>
            <a:pPr marL="173336" indent="-173336" fontAlgn="ctr">
              <a:buFont typeface="Arial" panose="020B0604020202020204" pitchFamily="34" charset="0"/>
              <a:buChar char="•"/>
            </a:pPr>
            <a:r>
              <a:rPr lang="en-US" dirty="0" smtClean="0"/>
              <a:t>Validation of data handling</a:t>
            </a:r>
          </a:p>
        </p:txBody>
      </p:sp>
      <p:sp>
        <p:nvSpPr>
          <p:cNvPr id="4" name="Slide Number Placeholder 3"/>
          <p:cNvSpPr>
            <a:spLocks noGrp="1"/>
          </p:cNvSpPr>
          <p:nvPr>
            <p:ph type="sldNum" sz="quarter" idx="10"/>
          </p:nvPr>
        </p:nvSpPr>
        <p:spPr/>
        <p:txBody>
          <a:bodyPr/>
          <a:lstStyle/>
          <a:p>
            <a:fld id="{EEAAEC99-2719-450D-B623-91461404ED8C}" type="slidenum">
              <a:rPr lang="en-US" smtClean="0"/>
              <a:t>30</a:t>
            </a:fld>
            <a:endParaRPr lang="en-US"/>
          </a:p>
        </p:txBody>
      </p:sp>
    </p:spTree>
    <p:extLst>
      <p:ext uri="{BB962C8B-B14F-4D97-AF65-F5344CB8AC3E}">
        <p14:creationId xmlns:p14="http://schemas.microsoft.com/office/powerpoint/2010/main" val="1732082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If Data is King, I am the Queen</a:t>
            </a:r>
            <a:r>
              <a:rPr lang="en-US" b="0" i="1" baseline="0" dirty="0" smtClean="0"/>
              <a:t> (DQ=Data Queen)</a:t>
            </a:r>
          </a:p>
          <a:p>
            <a:r>
              <a:rPr lang="en-US" b="0" i="1" baseline="0" dirty="0" smtClean="0"/>
              <a:t>However, I am a proponent of Data Governance, so this is a constitutional monarchy</a:t>
            </a:r>
          </a:p>
          <a:p>
            <a:endParaRPr lang="en-US" b="0" i="1" baseline="0" dirty="0" smtClean="0"/>
          </a:p>
          <a:p>
            <a:r>
              <a:rPr lang="en-US" b="1" dirty="0" smtClean="0"/>
              <a:t>The Big Mystery: What’s Big Data Really Worth? - </a:t>
            </a:r>
            <a:r>
              <a:rPr lang="en-US" dirty="0" err="1" smtClean="0"/>
              <a:t>Vipal</a:t>
            </a:r>
            <a:r>
              <a:rPr lang="en-US" dirty="0" smtClean="0"/>
              <a:t> </a:t>
            </a:r>
            <a:r>
              <a:rPr lang="en-US" dirty="0" err="1" smtClean="0"/>
              <a:t>Monga</a:t>
            </a:r>
            <a:r>
              <a:rPr lang="en-US" dirty="0" smtClean="0"/>
              <a:t>,</a:t>
            </a:r>
            <a:r>
              <a:rPr lang="en-US" baseline="0" dirty="0" smtClean="0"/>
              <a:t> 2014</a:t>
            </a:r>
            <a:endParaRPr lang="en-US" dirty="0" smtClean="0"/>
          </a:p>
          <a:p>
            <a:r>
              <a:rPr lang="en-US" i="1" dirty="0" smtClean="0"/>
              <a:t>A Lack of Standards for Valuing Information Confounds Accountants, Economists</a:t>
            </a:r>
          </a:p>
          <a:p>
            <a:r>
              <a:rPr lang="en-US" dirty="0" smtClean="0"/>
              <a:t>http://www.wsj.com/articles/whats-all-that-data-worth-1413157156</a:t>
            </a:r>
          </a:p>
          <a:p>
            <a:pPr defTabSz="462204">
              <a:defRPr/>
            </a:pPr>
            <a:endParaRPr lang="en-US" b="1" dirty="0" smtClean="0"/>
          </a:p>
          <a:p>
            <a:pPr defTabSz="462204">
              <a:defRPr/>
            </a:pPr>
            <a:r>
              <a:rPr lang="en-US" b="1" dirty="0" smtClean="0"/>
              <a:t>What's Your Big Data Worth? - </a:t>
            </a:r>
            <a:r>
              <a:rPr lang="en-US" dirty="0" smtClean="0"/>
              <a:t>Ellis Booker, 2012</a:t>
            </a:r>
          </a:p>
          <a:p>
            <a:r>
              <a:rPr lang="en-US" i="1" dirty="0" smtClean="0"/>
              <a:t>Big data experts say accounting rules need to catch up to the fact that information has value that should be reflected on a company's books</a:t>
            </a:r>
          </a:p>
          <a:p>
            <a:r>
              <a:rPr lang="en-US" dirty="0" smtClean="0"/>
              <a:t>http://www.informationweek.com/big-data/big-data-analytics/whats-your-big-data-worth/d/d-id/1107834</a:t>
            </a:r>
          </a:p>
          <a:p>
            <a:endParaRPr lang="en-US" dirty="0" smtClean="0"/>
          </a:p>
          <a:p>
            <a:r>
              <a:rPr lang="en-US" b="1" dirty="0"/>
              <a:t>Information Management in the 21st Century </a:t>
            </a:r>
            <a:r>
              <a:rPr lang="en-US" dirty="0"/>
              <a:t>- Regina </a:t>
            </a:r>
            <a:r>
              <a:rPr lang="en-US" dirty="0" err="1"/>
              <a:t>Casonato</a:t>
            </a:r>
            <a:r>
              <a:rPr lang="en-US" dirty="0"/>
              <a:t>, Anne </a:t>
            </a:r>
            <a:r>
              <a:rPr lang="en-US" dirty="0" err="1"/>
              <a:t>Lapkin</a:t>
            </a:r>
            <a:r>
              <a:rPr lang="en-US" dirty="0"/>
              <a:t>, Mark A. Beyer, Yvonne Genovese, Ted Friedman, 2011</a:t>
            </a:r>
          </a:p>
          <a:p>
            <a:r>
              <a:rPr lang="en-US" i="1" dirty="0"/>
              <a:t>From "Information as a Byproduct" to "Information as an Asset"</a:t>
            </a:r>
          </a:p>
          <a:p>
            <a:r>
              <a:rPr lang="en-US" dirty="0" smtClean="0"/>
              <a:t>https://www.google.com/url?sa=t&amp;rct=j&amp;q=&amp;esrc=s&amp;source=web&amp;cd=1&amp;ved=0ahUKEwj1jrmE76DQAhUJ5GMKHRctAqoQFgggMAA&amp;url=http%3A%2F%2Fdownload.microsoft.com%2Fdownload%2F7%2FB%2F8%2F7B8AC938-2928-4B65-B1B3-0B523DDFCDC7%2FBig%2520Data%2520Gartner%2520information_management_in_the_21st%2520Century.pdf&amp;usg=AFQjCNGeRAXrEH0knMDl_FaOJjSSqSCjyw&amp;sig2=SBYNxImVvkOSkZevXItifw&amp;cad=rja</a:t>
            </a:r>
          </a:p>
          <a:p>
            <a:endParaRPr lang="en-US" dirty="0" smtClean="0"/>
          </a:p>
          <a:p>
            <a:r>
              <a:rPr lang="en-US" b="1" dirty="0" smtClean="0"/>
              <a:t>Gartner Says Worldwide Enterprise IT Spending to Reach $2.7 Trillion in 2012 </a:t>
            </a:r>
            <a:r>
              <a:rPr lang="en-US" b="0" dirty="0" smtClean="0"/>
              <a:t>–  </a:t>
            </a:r>
            <a:r>
              <a:rPr lang="en-US" dirty="0" smtClean="0"/>
              <a:t>Peter</a:t>
            </a:r>
            <a:r>
              <a:rPr lang="en-US" baseline="0" dirty="0" smtClean="0"/>
              <a:t> </a:t>
            </a:r>
            <a:r>
              <a:rPr lang="en-US" dirty="0" err="1" smtClean="0"/>
              <a:t>Sondergaard</a:t>
            </a:r>
            <a:r>
              <a:rPr lang="en-US" dirty="0" smtClean="0"/>
              <a:t>,</a:t>
            </a:r>
            <a:r>
              <a:rPr lang="en-US" b="0" dirty="0" smtClean="0"/>
              <a:t> 2011</a:t>
            </a:r>
          </a:p>
          <a:p>
            <a:r>
              <a:rPr lang="en-US" b="0" dirty="0" smtClean="0"/>
              <a:t>http://www.gartner.com/newsroom/id/1824919</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3</a:t>
            </a:fld>
            <a:endParaRPr lang="en-US"/>
          </a:p>
        </p:txBody>
      </p:sp>
    </p:spTree>
    <p:extLst>
      <p:ext uri="{BB962C8B-B14F-4D97-AF65-F5344CB8AC3E}">
        <p14:creationId xmlns:p14="http://schemas.microsoft.com/office/powerpoint/2010/main" val="3317641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same objects is represented different ways, it is difficult to get a cross functional look</a:t>
            </a:r>
          </a:p>
          <a:p>
            <a:r>
              <a:rPr lang="en-US" dirty="0"/>
              <a:t>In a transactional system, these are areas for master data management</a:t>
            </a:r>
          </a:p>
          <a:p>
            <a:r>
              <a:rPr lang="en-US" dirty="0"/>
              <a:t>In a warehouse, these will be transformed before storing</a:t>
            </a:r>
          </a:p>
          <a:p>
            <a:r>
              <a:rPr lang="en-US" dirty="0"/>
              <a:t>Predictive analytics efforts may have to perform manipulation</a:t>
            </a:r>
          </a:p>
        </p:txBody>
      </p:sp>
      <p:sp>
        <p:nvSpPr>
          <p:cNvPr id="4" name="Slide Number Placeholder 3"/>
          <p:cNvSpPr>
            <a:spLocks noGrp="1"/>
          </p:cNvSpPr>
          <p:nvPr>
            <p:ph type="sldNum" sz="quarter" idx="10"/>
          </p:nvPr>
        </p:nvSpPr>
        <p:spPr/>
        <p:txBody>
          <a:bodyPr/>
          <a:lstStyle/>
          <a:p>
            <a:fld id="{EEAAEC99-2719-450D-B623-91461404ED8C}" type="slidenum">
              <a:rPr lang="en-US" smtClean="0"/>
              <a:t>31</a:t>
            </a:fld>
            <a:endParaRPr lang="en-US"/>
          </a:p>
        </p:txBody>
      </p:sp>
    </p:spTree>
    <p:extLst>
      <p:ext uri="{BB962C8B-B14F-4D97-AF65-F5344CB8AC3E}">
        <p14:creationId xmlns:p14="http://schemas.microsoft.com/office/powerpoint/2010/main" val="389359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AAEC99-2719-450D-B623-91461404ED8C}" type="slidenum">
              <a:rPr lang="en-US" smtClean="0"/>
              <a:t>4</a:t>
            </a:fld>
            <a:endParaRPr lang="en-US"/>
          </a:p>
        </p:txBody>
      </p:sp>
    </p:spTree>
    <p:extLst>
      <p:ext uri="{BB962C8B-B14F-4D97-AF65-F5344CB8AC3E}">
        <p14:creationId xmlns:p14="http://schemas.microsoft.com/office/powerpoint/2010/main" val="4071711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2908">
              <a:spcAft>
                <a:spcPts val="351"/>
              </a:spcAft>
              <a:defRPr/>
            </a:pPr>
            <a:r>
              <a:rPr lang="en-US" dirty="0" smtClean="0"/>
              <a:t>Slide is a modification of Microsoft Slide</a:t>
            </a:r>
            <a:r>
              <a:rPr lang="en-US" baseline="0" dirty="0" smtClean="0"/>
              <a:t> that is found in several presentations : https://mva.microsoft.com/en-US/training-courses/big-data-analytics-with-hdinsight-hadoop-on-azure-10551?l=WZjfYu97_7404984382</a:t>
            </a:r>
          </a:p>
          <a:p>
            <a:pPr defTabSz="962908">
              <a:spcAft>
                <a:spcPts val="351"/>
              </a:spcAft>
              <a:defRPr/>
            </a:pPr>
            <a:r>
              <a:rPr lang="en-US" baseline="0" dirty="0" smtClean="0"/>
              <a:t>Predictive Analytics from dreamstime.com</a:t>
            </a:r>
          </a:p>
        </p:txBody>
      </p:sp>
      <p:sp>
        <p:nvSpPr>
          <p:cNvPr id="4" name="Slide Number Placeholder 3"/>
          <p:cNvSpPr>
            <a:spLocks noGrp="1"/>
          </p:cNvSpPr>
          <p:nvPr>
            <p:ph type="sldNum" sz="quarter" idx="10"/>
          </p:nvPr>
        </p:nvSpPr>
        <p:spPr/>
        <p:txBody>
          <a:bodyPr/>
          <a:lstStyle/>
          <a:p>
            <a:fld id="{EEAAEC99-2719-450D-B623-91461404ED8C}" type="slidenum">
              <a:rPr lang="en-US" smtClean="0"/>
              <a:t>5</a:t>
            </a:fld>
            <a:endParaRPr lang="en-US"/>
          </a:p>
        </p:txBody>
      </p:sp>
    </p:spTree>
    <p:extLst>
      <p:ext uri="{BB962C8B-B14F-4D97-AF65-F5344CB8AC3E}">
        <p14:creationId xmlns:p14="http://schemas.microsoft.com/office/powerpoint/2010/main" val="153647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Coding can be agile, only IT personnel would access directly.</a:t>
            </a:r>
          </a:p>
          <a:p>
            <a:r>
              <a:rPr lang="en-US" dirty="0" smtClean="0"/>
              <a:t>Data needs governance and stewardship</a:t>
            </a:r>
          </a:p>
          <a:p>
            <a:endParaRPr lang="en-US" dirty="0" smtClean="0"/>
          </a:p>
          <a:p>
            <a:r>
              <a:rPr lang="en-US" dirty="0" smtClean="0"/>
              <a:t>When</a:t>
            </a:r>
            <a:r>
              <a:rPr lang="en-US" baseline="0" dirty="0" smtClean="0"/>
              <a:t> you have a question about what data is available or where to get it, where do you go?  A person?</a:t>
            </a:r>
          </a:p>
          <a:p>
            <a:endParaRPr lang="en-US" dirty="0" smtClean="0"/>
          </a:p>
          <a:p>
            <a:r>
              <a:rPr lang="en-US" dirty="0" smtClean="0"/>
              <a:t>With</a:t>
            </a:r>
            <a:r>
              <a:rPr lang="en-US" baseline="0" dirty="0" smtClean="0"/>
              <a:t> storage becoming cheaper and new ways to analyze data, Companies are becoming Data Hoarders</a:t>
            </a:r>
          </a:p>
          <a:p>
            <a:r>
              <a:rPr lang="en-US" dirty="0" smtClean="0"/>
              <a:t>https://www.datanami.com/2016/06/13/growing-menace-data-hoarding/</a:t>
            </a:r>
          </a:p>
          <a:p>
            <a:r>
              <a:rPr lang="en-US" dirty="0" smtClean="0"/>
              <a:t>http://www.cioinsight.com/blogs/are-you-a-data-hoarder.html</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6</a:t>
            </a:fld>
            <a:endParaRPr lang="en-US"/>
          </a:p>
        </p:txBody>
      </p:sp>
    </p:spTree>
    <p:extLst>
      <p:ext uri="{BB962C8B-B14F-4D97-AF65-F5344CB8AC3E}">
        <p14:creationId xmlns:p14="http://schemas.microsoft.com/office/powerpoint/2010/main" val="1676644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same objects is represented different ways, it is difficult to get a cross functional look</a:t>
            </a:r>
          </a:p>
          <a:p>
            <a:r>
              <a:rPr lang="en-US" dirty="0"/>
              <a:t>In a transactional system, these are areas for master data management</a:t>
            </a:r>
          </a:p>
          <a:p>
            <a:r>
              <a:rPr lang="en-US" dirty="0"/>
              <a:t>In a warehouse, these will be transformed before storing</a:t>
            </a:r>
          </a:p>
          <a:p>
            <a:r>
              <a:rPr lang="en-US" dirty="0"/>
              <a:t>Predictive analytics efforts may have to perform manipulation</a:t>
            </a:r>
          </a:p>
        </p:txBody>
      </p:sp>
      <p:sp>
        <p:nvSpPr>
          <p:cNvPr id="4" name="Slide Number Placeholder 3"/>
          <p:cNvSpPr>
            <a:spLocks noGrp="1"/>
          </p:cNvSpPr>
          <p:nvPr>
            <p:ph type="sldNum" sz="quarter" idx="10"/>
          </p:nvPr>
        </p:nvSpPr>
        <p:spPr/>
        <p:txBody>
          <a:bodyPr/>
          <a:lstStyle/>
          <a:p>
            <a:fld id="{EEAAEC99-2719-450D-B623-91461404ED8C}" type="slidenum">
              <a:rPr lang="en-US" smtClean="0"/>
              <a:t>7</a:t>
            </a:fld>
            <a:endParaRPr lang="en-US"/>
          </a:p>
        </p:txBody>
      </p:sp>
    </p:spTree>
    <p:extLst>
      <p:ext uri="{BB962C8B-B14F-4D97-AF65-F5344CB8AC3E}">
        <p14:creationId xmlns:p14="http://schemas.microsoft.com/office/powerpoint/2010/main" val="3592655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500" dirty="0" smtClean="0">
                <a:solidFill>
                  <a:schemeClr val="tx2"/>
                </a:solidFill>
              </a:rPr>
              <a:t>Master Data </a:t>
            </a:r>
          </a:p>
          <a:p>
            <a:pPr marL="457200" lvl="1" indent="-457200">
              <a:lnSpc>
                <a:spcPct val="120000"/>
              </a:lnSpc>
              <a:spcBef>
                <a:spcPts val="1000"/>
              </a:spcBef>
              <a:buFont typeface="Arial" panose="020B0604020202020204" pitchFamily="34" charset="0"/>
              <a:buChar char="•"/>
            </a:pPr>
            <a:r>
              <a:rPr lang="en-US" dirty="0" smtClean="0">
                <a:solidFill>
                  <a:schemeClr val="tx2"/>
                </a:solidFill>
              </a:rPr>
              <a:t>core data that is essential to operation of the business</a:t>
            </a:r>
          </a:p>
          <a:p>
            <a:pPr marL="457200" lvl="1" indent="-457200">
              <a:lnSpc>
                <a:spcPct val="120000"/>
              </a:lnSpc>
              <a:spcBef>
                <a:spcPts val="1000"/>
              </a:spcBef>
              <a:buFont typeface="Arial" panose="020B0604020202020204" pitchFamily="34" charset="0"/>
              <a:buChar char="•"/>
            </a:pPr>
            <a:r>
              <a:rPr lang="en-US" dirty="0" smtClean="0">
                <a:solidFill>
                  <a:schemeClr val="tx2"/>
                </a:solidFill>
              </a:rPr>
              <a:t>consistent and uniform set of identifiers and extended attributes that describes the core entities</a:t>
            </a:r>
          </a:p>
          <a:p>
            <a:pPr algn="l"/>
            <a:endParaRPr lang="en-US" sz="3600" dirty="0" smtClean="0">
              <a:solidFill>
                <a:schemeClr val="tx2"/>
              </a:solidFill>
            </a:endParaRPr>
          </a:p>
          <a:p>
            <a:pPr algn="l"/>
            <a:r>
              <a:rPr lang="en-US" sz="3600" dirty="0" smtClean="0">
                <a:solidFill>
                  <a:schemeClr val="tx2"/>
                </a:solidFill>
              </a:rPr>
              <a:t>Master Data Management</a:t>
            </a:r>
          </a:p>
          <a:p>
            <a:pPr marL="571500" indent="-571500" algn="l">
              <a:buFont typeface="Arial" panose="020B0604020202020204" pitchFamily="34" charset="0"/>
              <a:buChar char="•"/>
            </a:pPr>
            <a:r>
              <a:rPr lang="en-US" dirty="0" smtClean="0">
                <a:solidFill>
                  <a:schemeClr val="tx2"/>
                </a:solidFill>
              </a:rPr>
              <a:t>a methodology that identifies the most critical information within an organization—and creates a single view of truth to power business processes </a:t>
            </a:r>
          </a:p>
          <a:p>
            <a:pPr marL="571500" indent="-571500" algn="l">
              <a:buFont typeface="Arial" panose="020B0604020202020204" pitchFamily="34" charset="0"/>
              <a:buChar char="•"/>
            </a:pPr>
            <a:r>
              <a:rPr lang="en-US" dirty="0" smtClean="0">
                <a:solidFill>
                  <a:schemeClr val="tx2"/>
                </a:solidFill>
              </a:rPr>
              <a:t>discipline in which business and IT work together to ensure the uniformity, accuracy, stewardship, semantic consistency and accountability of the enterprise’s official shared master data assets</a:t>
            </a:r>
          </a:p>
          <a:p>
            <a:pPr marL="571500" indent="-571500" algn="l">
              <a:buFont typeface="Arial" panose="020B0604020202020204" pitchFamily="34" charset="0"/>
              <a:buChar char="•"/>
            </a:pPr>
            <a:r>
              <a:rPr lang="en-US" dirty="0" smtClean="0">
                <a:solidFill>
                  <a:schemeClr val="tx2"/>
                </a:solidFill>
              </a:rPr>
              <a:t>may be technology enabled</a:t>
            </a:r>
          </a:p>
          <a:p>
            <a:endParaRPr lang="en-US" dirty="0" smtClean="0"/>
          </a:p>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8</a:t>
            </a:fld>
            <a:endParaRPr lang="en-US"/>
          </a:p>
        </p:txBody>
      </p:sp>
    </p:spTree>
    <p:extLst>
      <p:ext uri="{BB962C8B-B14F-4D97-AF65-F5344CB8AC3E}">
        <p14:creationId xmlns:p14="http://schemas.microsoft.com/office/powerpoint/2010/main" val="3891940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SQL_Server_2012_Enterprise_Information_Management_Whitepaper.pdf by Graeme Malcolm</a:t>
            </a:r>
          </a:p>
          <a:p>
            <a:endParaRPr lang="en-US" dirty="0" smtClean="0"/>
          </a:p>
          <a:p>
            <a:r>
              <a:rPr lang="en-US" b="1" dirty="0" smtClean="0"/>
              <a:t>Master Data Services (MDS) </a:t>
            </a:r>
            <a:r>
              <a:rPr lang="en-US" dirty="0" smtClean="0"/>
              <a:t>enables your organization to manage a trusted version of data</a:t>
            </a:r>
          </a:p>
          <a:p>
            <a:r>
              <a:rPr lang="en-US" dirty="0" smtClean="0"/>
              <a:t>SQL</a:t>
            </a:r>
            <a:r>
              <a:rPr lang="en-US" baseline="0" dirty="0" smtClean="0"/>
              <a:t> Server </a:t>
            </a:r>
            <a:r>
              <a:rPr lang="en-US" dirty="0" smtClean="0"/>
              <a:t>Master Data</a:t>
            </a:r>
            <a:r>
              <a:rPr lang="en-US" baseline="0" dirty="0" smtClean="0"/>
              <a:t> Management solution first available in 2008 R2, improved in 2016</a:t>
            </a:r>
          </a:p>
          <a:p>
            <a:pPr marL="635565" lvl="1" indent="-173336">
              <a:buFont typeface="Arial" panose="020B0604020202020204" pitchFamily="34" charset="0"/>
              <a:buChar char="•"/>
            </a:pPr>
            <a:r>
              <a:rPr lang="en-US" baseline="0" dirty="0" smtClean="0"/>
              <a:t>Create a (logical) data model for master data (under Shared Features)</a:t>
            </a:r>
          </a:p>
          <a:p>
            <a:pPr marL="635565" lvl="1" indent="-173336">
              <a:buFont typeface="Arial" panose="020B0604020202020204" pitchFamily="34" charset="0"/>
              <a:buChar char="•"/>
            </a:pPr>
            <a:r>
              <a:rPr lang="en-US" baseline="0" dirty="0" smtClean="0"/>
              <a:t>Create validation and business rules (can be defined in Excel) with workflow</a:t>
            </a:r>
          </a:p>
          <a:p>
            <a:pPr marL="635565" lvl="1" indent="-173336">
              <a:buFont typeface="Arial" panose="020B0604020202020204" pitchFamily="34" charset="0"/>
              <a:buChar char="•"/>
            </a:pPr>
            <a:r>
              <a:rPr lang="en-US" baseline="0" dirty="0" smtClean="0"/>
              <a:t>Allows for load of data from various data sources</a:t>
            </a:r>
          </a:p>
          <a:p>
            <a:pPr marL="635565" lvl="1" indent="-173336">
              <a:buFont typeface="Arial" panose="020B0604020202020204" pitchFamily="34" charset="0"/>
              <a:buChar char="•"/>
            </a:pPr>
            <a:r>
              <a:rPr lang="en-US" baseline="0" dirty="0" smtClean="0"/>
              <a:t>Allows manual modification of trusted version</a:t>
            </a:r>
          </a:p>
          <a:p>
            <a:pPr marL="635565" lvl="1" indent="-173336">
              <a:buFont typeface="Arial" panose="020B0604020202020204" pitchFamily="34" charset="0"/>
              <a:buChar char="•"/>
            </a:pPr>
            <a:r>
              <a:rPr lang="en-US" baseline="0" dirty="0" smtClean="0"/>
              <a:t>Versioning</a:t>
            </a:r>
          </a:p>
          <a:p>
            <a:pPr marL="635565" lvl="1" indent="-173336">
              <a:buFont typeface="Arial" panose="020B0604020202020204" pitchFamily="34" charset="0"/>
              <a:buChar char="•"/>
            </a:pPr>
            <a:r>
              <a:rPr lang="en-US" baseline="0" dirty="0" smtClean="0"/>
              <a:t>Security</a:t>
            </a:r>
          </a:p>
          <a:p>
            <a:pPr marL="635565" lvl="1" indent="-173336">
              <a:buFont typeface="Arial" panose="020B0604020202020204" pitchFamily="34" charset="0"/>
              <a:buChar char="•"/>
            </a:pPr>
            <a:r>
              <a:rPr lang="en-US" baseline="0" dirty="0" smtClean="0"/>
              <a:t>Notifications</a:t>
            </a:r>
          </a:p>
          <a:p>
            <a:pPr marL="635565" lvl="1" indent="-173336">
              <a:buFont typeface="Arial" panose="020B0604020202020204" pitchFamily="34" charset="0"/>
              <a:buChar char="•"/>
            </a:pPr>
            <a:r>
              <a:rPr lang="en-US" baseline="0" dirty="0" err="1" smtClean="0"/>
              <a:t>Sharepoint</a:t>
            </a:r>
            <a:r>
              <a:rPr lang="en-US" baseline="0" dirty="0" smtClean="0"/>
              <a:t> integration</a:t>
            </a:r>
          </a:p>
          <a:p>
            <a:endParaRPr lang="en-US" baseline="0" dirty="0" smtClean="0"/>
          </a:p>
          <a:p>
            <a:r>
              <a:rPr lang="en-US" baseline="0" dirty="0" smtClean="0"/>
              <a:t>Requires:</a:t>
            </a:r>
          </a:p>
          <a:p>
            <a:pPr marL="635565" lvl="1" indent="-173336" defTabSz="924458">
              <a:buFont typeface="Arial" panose="020B0604020202020204" pitchFamily="34" charset="0"/>
              <a:buChar char="•"/>
              <a:defRPr/>
            </a:pPr>
            <a:r>
              <a:rPr lang="en-US" baseline="0" dirty="0" smtClean="0"/>
              <a:t>SQL Server Database: separate instance from sources - Includes staging tables and master data tables</a:t>
            </a:r>
          </a:p>
          <a:p>
            <a:pPr marL="635565" lvl="1" indent="-173336">
              <a:buFont typeface="Arial" panose="020B0604020202020204" pitchFamily="34" charset="0"/>
              <a:buChar char="•"/>
            </a:pPr>
            <a:r>
              <a:rPr lang="en-US" baseline="0" dirty="0" smtClean="0"/>
              <a:t>Web front end</a:t>
            </a:r>
          </a:p>
          <a:p>
            <a:endParaRPr lang="en-US" baseline="0" dirty="0" smtClean="0"/>
          </a:p>
          <a:p>
            <a:r>
              <a:rPr lang="en-US" baseline="0" dirty="0" smtClean="0"/>
              <a:t>Good Reading</a:t>
            </a:r>
          </a:p>
          <a:p>
            <a:r>
              <a:rPr lang="en-US" baseline="0" dirty="0" smtClean="0"/>
              <a:t>Peter Myers </a:t>
            </a:r>
            <a:r>
              <a:rPr lang="en-US" dirty="0">
                <a:hlinkClick r:id="rId3"/>
              </a:rPr>
              <a:t>End-to-End SQL Server Master Data Services - sqlSaturday393_E2E-MDS.pdf</a:t>
            </a:r>
            <a:endParaRPr lang="en-US" dirty="0"/>
          </a:p>
          <a:p>
            <a:r>
              <a:rPr lang="en-US" dirty="0"/>
              <a:t>Jeremy </a:t>
            </a:r>
            <a:r>
              <a:rPr lang="en-US" dirty="0" err="1"/>
              <a:t>Kashel</a:t>
            </a:r>
            <a:r>
              <a:rPr lang="en-US" dirty="0"/>
              <a:t> https://www.sqlbits.com/Sessions/Event7/end_to_end_master_data_management_with_sql_server_master_data_services</a:t>
            </a:r>
            <a:endParaRPr lang="en-GB" dirty="0"/>
          </a:p>
          <a:p>
            <a:endParaRPr lang="en-GB" dirty="0"/>
          </a:p>
          <a:p>
            <a:r>
              <a:rPr lang="en-US" b="1" dirty="0" smtClean="0"/>
              <a:t>Data Quality Service (DQS) </a:t>
            </a:r>
            <a:r>
              <a:rPr lang="en-US" dirty="0" smtClean="0"/>
              <a:t>provides a knowledge-based approach to managing data quality.</a:t>
            </a:r>
            <a:r>
              <a:rPr lang="en-US" baseline="0" dirty="0" smtClean="0"/>
              <a:t> A</a:t>
            </a:r>
            <a:r>
              <a:rPr lang="en-US" dirty="0" smtClean="0"/>
              <a:t>llows customers to cleanse, match, standardize, and enrich</a:t>
            </a:r>
            <a:r>
              <a:rPr lang="en-US" baseline="0" dirty="0" smtClean="0"/>
              <a:t> data to make sure it is </a:t>
            </a:r>
            <a:r>
              <a:rPr lang="en-US" dirty="0" smtClean="0"/>
              <a:t>accurate, consistent, and complete</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9</a:t>
            </a:fld>
            <a:endParaRPr lang="en-US"/>
          </a:p>
        </p:txBody>
      </p:sp>
    </p:spTree>
    <p:extLst>
      <p:ext uri="{BB962C8B-B14F-4D97-AF65-F5344CB8AC3E}">
        <p14:creationId xmlns:p14="http://schemas.microsoft.com/office/powerpoint/2010/main" val="703245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tiff"/><Relationship Id="rId1" Type="http://schemas.openxmlformats.org/officeDocument/2006/relationships/slideMaster" Target="../slideMasters/slideMaster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2.tiff"/><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3.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hyperlink" Target="http://www.bluemetal.com/" TargetMode="Externa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48.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48.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tiff"/><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2.tiff"/><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3.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www.bluemetal.com/" TargetMode="Externa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86631"/>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36357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91264C-19A5-49FC-A06E-3774847A3316}"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9685C-3EF1-44B4-A9AE-9F6EADE97F80}" type="slidenum">
              <a:rPr lang="en-US" smtClean="0"/>
              <a:t>‹#›</a:t>
            </a:fld>
            <a:endParaRPr lang="en-US"/>
          </a:p>
        </p:txBody>
      </p:sp>
    </p:spTree>
    <p:extLst>
      <p:ext uri="{BB962C8B-B14F-4D97-AF65-F5344CB8AC3E}">
        <p14:creationId xmlns:p14="http://schemas.microsoft.com/office/powerpoint/2010/main" val="19135932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601095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514723" y="3278600"/>
            <a:ext cx="11056913" cy="1765080"/>
          </a:xfrm>
          <a:prstGeom prst="rect">
            <a:avLst/>
          </a:prstGeom>
        </p:spPr>
        <p:txBody>
          <a:bodyPr/>
          <a:lstStyle>
            <a:lvl1pPr marL="0" indent="0" algn="ctr">
              <a:lnSpc>
                <a:spcPct val="100000"/>
              </a:lnSpc>
              <a:buNone/>
              <a:defRPr sz="2600">
                <a:solidFill>
                  <a:schemeClr val="bg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2452255" y="1015113"/>
            <a:ext cx="7181850" cy="1855893"/>
          </a:xfrm>
          <a:prstGeom prst="rect">
            <a:avLst/>
          </a:prstGeom>
          <a:ln>
            <a:solidFill>
              <a:schemeClr val="bg1"/>
            </a:solidFill>
          </a:ln>
        </p:spPr>
        <p:txBody>
          <a:bodyPr vert="horz" lIns="91440" tIns="548640" rIns="91440" bIns="548640" rtlCol="0" anchor="ctr">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8945951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grpSp>
        <p:nvGrpSpPr>
          <p:cNvPr id="67" name="Group 66"/>
          <p:cNvGrpSpPr/>
          <p:nvPr userDrawn="1"/>
        </p:nvGrpSpPr>
        <p:grpSpPr>
          <a:xfrm>
            <a:off x="0" y="328056"/>
            <a:ext cx="12192000" cy="6233064"/>
            <a:chOff x="0" y="328056"/>
            <a:chExt cx="12192000" cy="6233064"/>
          </a:xfrm>
        </p:grpSpPr>
        <p:cxnSp>
          <p:nvCxnSpPr>
            <p:cNvPr id="7" name="Straight Connector 6"/>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userDrawn="1"/>
        </p:nvGrpSpPr>
        <p:grpSpPr>
          <a:xfrm>
            <a:off x="0" y="-13905"/>
            <a:ext cx="12192000" cy="6858000"/>
            <a:chOff x="0" y="-13905"/>
            <a:chExt cx="12192000" cy="6858000"/>
          </a:xfrm>
        </p:grpSpPr>
        <p:cxnSp>
          <p:nvCxnSpPr>
            <p:cNvPr id="4" name="Straight Connector 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Subtitle 2"/>
          <p:cNvSpPr>
            <a:spLocks noGrp="1"/>
          </p:cNvSpPr>
          <p:nvPr>
            <p:ph type="subTitle" idx="1" hasCustomPrompt="1"/>
          </p:nvPr>
        </p:nvSpPr>
        <p:spPr>
          <a:xfrm>
            <a:off x="549373" y="1888808"/>
            <a:ext cx="7181850" cy="4225498"/>
          </a:xfrm>
          <a:prstGeom prst="rect">
            <a:avLst/>
          </a:prstGeom>
        </p:spPr>
        <p:txBody>
          <a:bodyPr/>
          <a:lstStyle>
            <a:lvl1pPr marL="0" indent="0" algn="l">
              <a:lnSpc>
                <a:spcPct val="100000"/>
              </a:lnSpc>
              <a:buNone/>
              <a:defRPr sz="2600">
                <a:solidFill>
                  <a:schemeClr val="bg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49372" y="855993"/>
            <a:ext cx="7181850" cy="1024896"/>
          </a:xfrm>
          <a:prstGeom prst="rect">
            <a:avLst/>
          </a:prstGeom>
          <a:solidFill>
            <a:schemeClr val="accent2">
              <a:lumMod val="50000"/>
            </a:schemeClr>
          </a:solidFill>
          <a:ln>
            <a:solidFill>
              <a:schemeClr val="bg1"/>
            </a:solidFill>
          </a:ln>
        </p:spPr>
        <p:txBody>
          <a:bodyPr vert="horz" lIns="91440" tIns="182880" rIns="91440" bIns="91440" rtlCol="0" anchor="ctr">
            <a:spAutoFit/>
          </a:bodyPr>
          <a:lstStyle>
            <a:lvl1pPr algn="l">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70" name="Rectangle 69"/>
          <p:cNvSpPr/>
          <p:nvPr userDrawn="1"/>
        </p:nvSpPr>
        <p:spPr>
          <a:xfrm>
            <a:off x="9073644" y="5586477"/>
            <a:ext cx="2772048" cy="974642"/>
          </a:xfrm>
          <a:prstGeom prst="rect">
            <a:avLst/>
          </a:prstGeom>
          <a:gradFill flip="none" rotWithShape="1">
            <a:gsLst>
              <a:gs pos="17388">
                <a:schemeClr val="accent2">
                  <a:lumMod val="50000"/>
                </a:schemeClr>
              </a:gs>
              <a:gs pos="0">
                <a:schemeClr val="accent2">
                  <a:lumMod val="50000"/>
                </a:schemeClr>
              </a:gs>
              <a:gs pos="69000">
                <a:schemeClr val="accent2">
                  <a:lumMod val="50000"/>
                  <a:alpha val="80000"/>
                </a:schemeClr>
              </a:gs>
              <a:gs pos="97000">
                <a:schemeClr val="accent2">
                  <a:lumMod val="50000"/>
                  <a:alpha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14003348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Interjection 1">
    <p:bg>
      <p:bgPr>
        <a:solidFill>
          <a:schemeClr val="accent2">
            <a:lumMod val="50000"/>
          </a:schemeClr>
        </a:solidFill>
        <a:effectLst/>
      </p:bgPr>
    </p:bg>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6077969" y="2"/>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itle Placeholder 1"/>
          <p:cNvSpPr>
            <a:spLocks noGrp="1"/>
          </p:cNvSpPr>
          <p:nvPr>
            <p:ph type="title" hasCustomPrompt="1"/>
          </p:nvPr>
        </p:nvSpPr>
        <p:spPr>
          <a:xfrm>
            <a:off x="609600" y="0"/>
            <a:ext cx="4869645" cy="1038412"/>
          </a:xfrm>
          <a:prstGeom prst="rect">
            <a:avLst/>
          </a:prstGeom>
        </p:spPr>
        <p:txBody>
          <a:bodyPr vert="horz" lIns="91440" tIns="45720" rIns="91440" bIns="45720" rtlCol="0" anchor="ctr">
            <a:normAutofit/>
          </a:bodyPr>
          <a:lstStyle>
            <a:lvl1pPr>
              <a:defRPr u="none">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9" name="Text Placeholder 3"/>
          <p:cNvSpPr>
            <a:spLocks noGrp="1"/>
          </p:cNvSpPr>
          <p:nvPr>
            <p:ph type="body" sz="half" idx="2" hasCustomPrompt="1"/>
          </p:nvPr>
        </p:nvSpPr>
        <p:spPr>
          <a:xfrm>
            <a:off x="604259" y="1306298"/>
            <a:ext cx="4874986" cy="5247460"/>
          </a:xfrm>
          <a:prstGeom prst="rect">
            <a:avLst/>
          </a:prstGeom>
        </p:spPr>
        <p:txBody>
          <a:bodyPr/>
          <a:lstStyle>
            <a:lvl1pPr marL="0" indent="-182880">
              <a:buNone/>
              <a:defRPr sz="2000">
                <a:solidFill>
                  <a:srgbClr val="FFFFFF"/>
                </a:solidFill>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2068995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Interjection 2">
    <p:bg>
      <p:bgPr>
        <a:solidFill>
          <a:schemeClr val="accent2">
            <a:lumMod val="50000"/>
          </a:schemeClr>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0"/>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5" hasCustomPrompt="1"/>
          </p:nvPr>
        </p:nvSpPr>
        <p:spPr>
          <a:xfrm>
            <a:off x="6715115" y="1373911"/>
            <a:ext cx="487498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27106302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accent2">
            <a:lumMod val="50000"/>
          </a:schemeClr>
        </a:solidFill>
        <a:effectLst/>
      </p:bgPr>
    </p:bg>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4488" y="1871330"/>
            <a:ext cx="9326953" cy="1038412"/>
          </a:xfrm>
          <a:prstGeom prst="rect">
            <a:avLst/>
          </a:prstGeom>
        </p:spPr>
        <p:txBody>
          <a:bodyPr vert="horz" lIns="91440" tIns="45720" rIns="91440" bIns="45720" rtlCol="0" anchor="ctr">
            <a:normAutofit/>
          </a:bodyPr>
          <a:lstStyle>
            <a:lvl1pPr>
              <a:defRPr u="none">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3" name="TextBox 2"/>
          <p:cNvSpPr txBox="1"/>
          <p:nvPr userDrawn="1"/>
        </p:nvSpPr>
        <p:spPr>
          <a:xfrm>
            <a:off x="95693" y="4848446"/>
            <a:ext cx="4784651" cy="2215991"/>
          </a:xfrm>
          <a:prstGeom prst="rect">
            <a:avLst/>
          </a:prstGeom>
          <a:noFill/>
        </p:spPr>
        <p:txBody>
          <a:bodyPr wrap="square" rtlCol="0">
            <a:spAutoFit/>
          </a:bodyPr>
          <a:lstStyle/>
          <a:p>
            <a:r>
              <a:rPr lang="en-US" sz="13800" dirty="0">
                <a:solidFill>
                  <a:schemeClr val="bg1"/>
                </a:solidFill>
              </a:rPr>
              <a:t>demo</a:t>
            </a:r>
          </a:p>
        </p:txBody>
      </p:sp>
      <p:sp>
        <p:nvSpPr>
          <p:cNvPr id="4" name="Text Placeholder 3"/>
          <p:cNvSpPr>
            <a:spLocks noGrp="1"/>
          </p:cNvSpPr>
          <p:nvPr>
            <p:ph type="body" sz="quarter" idx="10"/>
          </p:nvPr>
        </p:nvSpPr>
        <p:spPr>
          <a:xfrm>
            <a:off x="614363" y="3030538"/>
            <a:ext cx="9326562" cy="2147887"/>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4705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
        <p:nvSpPr>
          <p:cNvPr id="5" name="Content Placeholder 4"/>
          <p:cNvSpPr>
            <a:spLocks noGrp="1"/>
          </p:cNvSpPr>
          <p:nvPr>
            <p:ph sz="quarter" idx="10"/>
          </p:nvPr>
        </p:nvSpPr>
        <p:spPr>
          <a:xfrm>
            <a:off x="609600" y="1389966"/>
            <a:ext cx="10969625" cy="4725987"/>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741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with Subtitle">
    <p:bg>
      <p:bgPr>
        <a:solidFill>
          <a:schemeClr val="accent2">
            <a:lumMod val="50000"/>
          </a:schemeClr>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0" y="1373911"/>
            <a:ext cx="10969625" cy="530984"/>
          </a:xfrm>
          <a:prstGeom prst="rect">
            <a:avLst/>
          </a:prstGeom>
        </p:spPr>
        <p:txBody>
          <a:bodyPr/>
          <a:lstStyle>
            <a:lvl1pPr marL="0" indent="0">
              <a:buNone/>
              <a:defRPr sz="28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3" name="Content Placeholder 2"/>
          <p:cNvSpPr>
            <a:spLocks noGrp="1"/>
          </p:cNvSpPr>
          <p:nvPr>
            <p:ph sz="quarter" idx="16"/>
          </p:nvPr>
        </p:nvSpPr>
        <p:spPr>
          <a:xfrm>
            <a:off x="617989" y="1921778"/>
            <a:ext cx="10969625" cy="4194175"/>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2950643342"/>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3" name="Content Placeholder 2"/>
          <p:cNvSpPr>
            <a:spLocks noGrp="1"/>
          </p:cNvSpPr>
          <p:nvPr>
            <p:ph sz="quarter" idx="16"/>
          </p:nvPr>
        </p:nvSpPr>
        <p:spPr>
          <a:xfrm>
            <a:off x="609600" y="1342240"/>
            <a:ext cx="5257800" cy="4764874"/>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7"/>
          </p:nvPr>
        </p:nvSpPr>
        <p:spPr>
          <a:xfrm>
            <a:off x="6321425" y="1352662"/>
            <a:ext cx="5257800" cy="475445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168250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Image B">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760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4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321425" y="1373911"/>
            <a:ext cx="5257800" cy="378602"/>
          </a:xfrm>
          <a:prstGeom prst="rect">
            <a:avLst/>
          </a:prstGeom>
        </p:spPr>
        <p:txBody>
          <a:bodyPr/>
          <a:lstStyle>
            <a:lvl1pPr marL="0" indent="0">
              <a:buNone/>
              <a:defRPr sz="2400" b="1" baseline="0">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3" name="Content Placeholder 2"/>
          <p:cNvSpPr>
            <a:spLocks noGrp="1"/>
          </p:cNvSpPr>
          <p:nvPr>
            <p:ph sz="quarter" idx="16"/>
          </p:nvPr>
        </p:nvSpPr>
        <p:spPr>
          <a:xfrm>
            <a:off x="609600" y="1804555"/>
            <a:ext cx="5257800" cy="4354513"/>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7"/>
          </p:nvPr>
        </p:nvSpPr>
        <p:spPr>
          <a:xfrm>
            <a:off x="6321425" y="1814080"/>
            <a:ext cx="5257800" cy="4344988"/>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6497699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12" name="Picture Placeholder 2"/>
          <p:cNvSpPr>
            <a:spLocks noGrp="1"/>
          </p:cNvSpPr>
          <p:nvPr>
            <p:ph type="pic" idx="1"/>
          </p:nvPr>
        </p:nvSpPr>
        <p:spPr>
          <a:xfrm>
            <a:off x="6309651" y="1650999"/>
            <a:ext cx="5483329"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chemeClr val="bg1"/>
                </a:solidFill>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7832374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with Subtitle and Sidebar">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chemeClr val="bg1"/>
                </a:solidFill>
                <a:latin typeface="Segoe UI Light" panose="020B0502040204020203" pitchFamily="34" charset="0"/>
                <a:cs typeface="Segoe UI Light" panose="020B0502040204020203"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3" name="Content Placeholder 2"/>
          <p:cNvSpPr>
            <a:spLocks noGrp="1"/>
          </p:cNvSpPr>
          <p:nvPr>
            <p:ph sz="quarter" idx="16"/>
          </p:nvPr>
        </p:nvSpPr>
        <p:spPr>
          <a:xfrm>
            <a:off x="609600" y="1752600"/>
            <a:ext cx="6858000" cy="4346575"/>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56420027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94155523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2686813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hite with Title">
    <p:bg>
      <p:bgPr>
        <a:solidFill>
          <a:schemeClr val="bg1"/>
        </a:solidFill>
        <a:effectLst/>
      </p:bgPr>
    </p:bg>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1496292" y="155865"/>
            <a:ext cx="9196242" cy="1038412"/>
          </a:xfrm>
          <a:prstGeom prst="rect">
            <a:avLst/>
          </a:prstGeom>
          <a:ln>
            <a:solidFill>
              <a:schemeClr val="accent2"/>
            </a:solidFill>
          </a:ln>
        </p:spPr>
        <p:txBody>
          <a:bodyPr vert="horz" lIns="91440" tIns="45720" rIns="91440" bIns="45720" rtlCol="0" anchor="ctr">
            <a:normAutofit/>
          </a:bodyPr>
          <a:lstStyle>
            <a:lvl1pPr algn="ctr">
              <a:defRPr>
                <a:solidFill>
                  <a:schemeClr val="accent2"/>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2815377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8133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6869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ph 1">
    <p:bg>
      <p:bgPr>
        <a:solidFill>
          <a:schemeClr val="accent2">
            <a:lumMod val="5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6" name="Rectangle 125"/>
          <p:cNvSpPr/>
          <p:nvPr userDrawn="1"/>
        </p:nvSpPr>
        <p:spPr>
          <a:xfrm>
            <a:off x="9073644" y="5586477"/>
            <a:ext cx="2772048" cy="974642"/>
          </a:xfrm>
          <a:prstGeom prst="rect">
            <a:avLst/>
          </a:prstGeom>
          <a:gradFill flip="none" rotWithShape="1">
            <a:gsLst>
              <a:gs pos="17388">
                <a:schemeClr val="accent2">
                  <a:lumMod val="50000"/>
                </a:schemeClr>
              </a:gs>
              <a:gs pos="0">
                <a:schemeClr val="accent2">
                  <a:lumMod val="50000"/>
                </a:schemeClr>
              </a:gs>
              <a:gs pos="69000">
                <a:schemeClr val="accent2">
                  <a:lumMod val="50000"/>
                  <a:alpha val="80000"/>
                </a:schemeClr>
              </a:gs>
              <a:gs pos="97000">
                <a:schemeClr val="accent2">
                  <a:lumMod val="50000"/>
                  <a:alpha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113830763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ph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17261" y="328055"/>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Rectangle 63"/>
          <p:cNvSpPr/>
          <p:nvPr userDrawn="1"/>
        </p:nvSpPr>
        <p:spPr>
          <a:xfrm>
            <a:off x="9073644" y="5586477"/>
            <a:ext cx="2772048" cy="974642"/>
          </a:xfrm>
          <a:prstGeom prst="rect">
            <a:avLst/>
          </a:prstGeom>
          <a:gradFill flip="none" rotWithShape="1">
            <a:gsLst>
              <a:gs pos="17388">
                <a:srgbClr val="1151A4"/>
              </a:gs>
              <a:gs pos="0">
                <a:srgbClr val="1151A4"/>
              </a:gs>
              <a:gs pos="69000">
                <a:srgbClr val="1151A4"/>
              </a:gs>
              <a:gs pos="97000">
                <a:srgbClr val="1151A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userDrawn="1"/>
        </p:nvPicPr>
        <p:blipFill>
          <a:blip r:embed="rId3"/>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2577754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ouble 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7"/>
          <p:cNvSpPr>
            <a:spLocks noGrp="1"/>
          </p:cNvSpPr>
          <p:nvPr>
            <p:ph type="body" sz="quarter" idx="10" hasCustomPrompt="1"/>
          </p:nvPr>
        </p:nvSpPr>
        <p:spPr>
          <a:xfrm>
            <a:off x="214861" y="270307"/>
            <a:ext cx="11762278" cy="563412"/>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Text Placeholder 7"/>
          <p:cNvSpPr>
            <a:spLocks noGrp="1"/>
          </p:cNvSpPr>
          <p:nvPr>
            <p:ph type="body" sz="quarter" idx="11" hasCustomPrompt="1"/>
          </p:nvPr>
        </p:nvSpPr>
        <p:spPr>
          <a:xfrm>
            <a:off x="907526"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8" name="Text Placeholder 7"/>
          <p:cNvSpPr>
            <a:spLocks noGrp="1"/>
          </p:cNvSpPr>
          <p:nvPr>
            <p:ph type="body" sz="quarter" idx="12" hasCustomPrompt="1"/>
          </p:nvPr>
        </p:nvSpPr>
        <p:spPr>
          <a:xfrm>
            <a:off x="6384932"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131694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ph 3">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Rectangle 63"/>
          <p:cNvSpPr/>
          <p:nvPr userDrawn="1"/>
        </p:nvSpPr>
        <p:spPr>
          <a:xfrm>
            <a:off x="9073644" y="5586477"/>
            <a:ext cx="2772048" cy="974642"/>
          </a:xfrm>
          <a:prstGeom prst="rect">
            <a:avLst/>
          </a:prstGeom>
          <a:gradFill flip="none" rotWithShape="1">
            <a:gsLst>
              <a:gs pos="17388">
                <a:schemeClr val="bg1"/>
              </a:gs>
              <a:gs pos="0">
                <a:schemeClr val="bg1"/>
              </a:gs>
              <a:gs pos="69000">
                <a:schemeClr val="bg1"/>
              </a:gs>
              <a:gs pos="97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30717167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ph 1 no logo">
    <p:bg>
      <p:bgPr>
        <a:solidFill>
          <a:schemeClr val="accent2">
            <a:lumMod val="5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65489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Graph 2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17261" y="328055"/>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4240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ph 3 no logo">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18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Wrapup 1">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53391" y="1771319"/>
            <a:ext cx="9885218" cy="1486561"/>
          </a:xfrm>
          <a:prstGeom prst="rect">
            <a:avLst/>
          </a:prstGeom>
          <a:ln>
            <a:noFill/>
          </a:ln>
        </p:spPr>
        <p:txBody>
          <a:bodyPr tIns="365760" bIns="365760">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Section title</a:t>
            </a:r>
          </a:p>
        </p:txBody>
      </p:sp>
      <p:grpSp>
        <p:nvGrpSpPr>
          <p:cNvPr id="4" name="Group 3"/>
          <p:cNvGrpSpPr/>
          <p:nvPr userDrawn="1"/>
        </p:nvGrpSpPr>
        <p:grpSpPr>
          <a:xfrm>
            <a:off x="4447655" y="5784010"/>
            <a:ext cx="3296689" cy="820119"/>
            <a:chOff x="2022268" y="5276685"/>
            <a:chExt cx="3598464" cy="895192"/>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22268" y="5276685"/>
              <a:ext cx="3490670" cy="772081"/>
            </a:xfrm>
            <a:prstGeom prst="rect">
              <a:avLst/>
            </a:prstGeom>
          </p:spPr>
        </p:pic>
        <p:sp>
          <p:nvSpPr>
            <p:cNvPr id="8" name="TextBox 7"/>
            <p:cNvSpPr txBox="1"/>
            <p:nvPr userDrawn="1"/>
          </p:nvSpPr>
          <p:spPr>
            <a:xfrm>
              <a:off x="3270094" y="5864100"/>
              <a:ext cx="2350638" cy="307777"/>
            </a:xfrm>
            <a:prstGeom prst="rect">
              <a:avLst/>
            </a:prstGeom>
            <a:noFill/>
          </p:spPr>
          <p:txBody>
            <a:bodyPr wrap="square" rtlCol="0">
              <a:spAutoFit/>
            </a:bodyPr>
            <a:lstStyle/>
            <a:p>
              <a:pPr algn="r"/>
              <a:r>
                <a:rPr lang="en-US" sz="1400" i="1" dirty="0">
                  <a:solidFill>
                    <a:schemeClr val="bg1"/>
                  </a:solidFill>
                </a:rPr>
                <a:t>An Insight company</a:t>
              </a:r>
            </a:p>
          </p:txBody>
        </p:sp>
      </p:grpSp>
    </p:spTree>
    <p:extLst>
      <p:ext uri="{BB962C8B-B14F-4D97-AF65-F5344CB8AC3E}">
        <p14:creationId xmlns:p14="http://schemas.microsoft.com/office/powerpoint/2010/main" val="35577590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Wrapu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53391" y="1771319"/>
            <a:ext cx="9885218" cy="1486561"/>
          </a:xfrm>
          <a:prstGeom prst="rect">
            <a:avLst/>
          </a:prstGeom>
          <a:ln>
            <a:solidFill>
              <a:schemeClr val="bg1"/>
            </a:solidFill>
          </a:ln>
        </p:spPr>
        <p:txBody>
          <a:bodyPr tIns="365760" bIns="365760">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Section title</a:t>
            </a:r>
          </a:p>
        </p:txBody>
      </p:sp>
      <p:grpSp>
        <p:nvGrpSpPr>
          <p:cNvPr id="4" name="Group 3"/>
          <p:cNvGrpSpPr/>
          <p:nvPr userDrawn="1"/>
        </p:nvGrpSpPr>
        <p:grpSpPr>
          <a:xfrm>
            <a:off x="4447655" y="5784010"/>
            <a:ext cx="3296689" cy="820119"/>
            <a:chOff x="2022268" y="5276685"/>
            <a:chExt cx="3598464" cy="895192"/>
          </a:xfrm>
        </p:grpSpPr>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2268" y="5276685"/>
              <a:ext cx="3490670" cy="772081"/>
            </a:xfrm>
            <a:prstGeom prst="rect">
              <a:avLst/>
            </a:prstGeom>
          </p:spPr>
        </p:pic>
        <p:sp>
          <p:nvSpPr>
            <p:cNvPr id="8" name="TextBox 7"/>
            <p:cNvSpPr txBox="1"/>
            <p:nvPr userDrawn="1"/>
          </p:nvSpPr>
          <p:spPr>
            <a:xfrm>
              <a:off x="3270094" y="5864100"/>
              <a:ext cx="2350638" cy="307777"/>
            </a:xfrm>
            <a:prstGeom prst="rect">
              <a:avLst/>
            </a:prstGeom>
            <a:noFill/>
          </p:spPr>
          <p:txBody>
            <a:bodyPr wrap="square" rtlCol="0">
              <a:spAutoFit/>
            </a:bodyPr>
            <a:lstStyle/>
            <a:p>
              <a:pPr algn="r"/>
              <a:r>
                <a:rPr lang="en-US" sz="1400" i="1" dirty="0">
                  <a:solidFill>
                    <a:schemeClr val="bg1"/>
                  </a:solidFill>
                </a:rPr>
                <a:t>An Insight company</a:t>
              </a:r>
            </a:p>
          </p:txBody>
        </p:sp>
      </p:grpSp>
    </p:spTree>
    <p:extLst>
      <p:ext uri="{BB962C8B-B14F-4D97-AF65-F5344CB8AC3E}">
        <p14:creationId xmlns:p14="http://schemas.microsoft.com/office/powerpoint/2010/main" val="36448644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1_Vertical Title and Text">
    <p:bg>
      <p:bgPr>
        <a:solidFill>
          <a:srgbClr val="21499C"/>
        </a:solidFill>
        <a:effectLst/>
      </p:bgPr>
    </p:bg>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algn="l"/>
            <a:fld id="{2BD96527-BC33-7D42-869B-CADA3AE129B3}" type="slidenum">
              <a:rPr lang="en-US" smtClean="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40212007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D39B4F6-2477-CA46-8A36-6CBE5DC24134}" type="datetimeFigureOut">
              <a:rPr lang="en-US" smtClean="0"/>
              <a:t>11/2/2018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4357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08492148"/>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Miss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29456" y="865982"/>
            <a:ext cx="10733088" cy="512603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Mission text styles</a:t>
            </a:r>
          </a:p>
        </p:txBody>
      </p:sp>
      <p:pic>
        <p:nvPicPr>
          <p:cNvPr id="10" name="Picture 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63252102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Tree>
    <p:extLst>
      <p:ext uri="{BB962C8B-B14F-4D97-AF65-F5344CB8AC3E}">
        <p14:creationId xmlns:p14="http://schemas.microsoft.com/office/powerpoint/2010/main" val="203978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ub-Category Title Page">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0394506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Content">
    <p:bg>
      <p:bgPr>
        <a:solidFill>
          <a:srgbClr val="EDEE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3898003"/>
          </a:xfrm>
        </p:spPr>
        <p:txBody>
          <a:bodyPr anchor="ctr">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1678811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66809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ntent- 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4615106"/>
          </a:xfrm>
        </p:spPr>
        <p:txBody>
          <a:bodyPr anchor="t">
            <a:normAutofit/>
          </a:bodyPr>
          <a:lstStyle>
            <a:lvl1pPr marL="0" indent="0" algn="ctr">
              <a:buNone/>
              <a:defRPr sz="32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 name="Text Placeholder 7"/>
          <p:cNvSpPr>
            <a:spLocks noGrp="1"/>
          </p:cNvSpPr>
          <p:nvPr>
            <p:ph type="body" sz="quarter" idx="12" hasCustomPrompt="1"/>
          </p:nvPr>
        </p:nvSpPr>
        <p:spPr>
          <a:xfrm>
            <a:off x="907526" y="278213"/>
            <a:ext cx="10376948" cy="1027795"/>
          </a:xfrm>
        </p:spPr>
        <p:txBody>
          <a:bodyPr anchor="t">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70367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Picture Placeholder 2"/>
          <p:cNvSpPr>
            <a:spLocks noGrp="1"/>
          </p:cNvSpPr>
          <p:nvPr>
            <p:ph type="pic" sz="quarter" idx="12"/>
          </p:nvPr>
        </p:nvSpPr>
        <p:spPr>
          <a:xfrm>
            <a:off x="907526" y="1401097"/>
            <a:ext cx="10376948" cy="4636166"/>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5488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Rectangle 5"/>
          <p:cNvSpPr/>
          <p:nvPr/>
        </p:nvSpPr>
        <p:spPr>
          <a:xfrm>
            <a:off x="358404" y="2006042"/>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3307715"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6265606"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9206977" y="2033786"/>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Left-Right Arrow 10"/>
          <p:cNvSpPr/>
          <p:nvPr/>
        </p:nvSpPr>
        <p:spPr>
          <a:xfrm>
            <a:off x="1482437" y="4641260"/>
            <a:ext cx="9144000" cy="307504"/>
          </a:xfrm>
          <a:prstGeom prst="leftRightArrow">
            <a:avLst/>
          </a:prstGeom>
          <a:solidFill>
            <a:schemeClr val="accent1"/>
          </a:solidFill>
        </p:spPr>
        <p:style>
          <a:lnRef idx="0">
            <a:schemeClr val="lt1">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1"/>
          </p:nvPr>
        </p:nvSpPr>
        <p:spPr>
          <a:xfrm>
            <a:off x="358775"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3" name="Text Placeholder 2"/>
          <p:cNvSpPr>
            <a:spLocks noGrp="1"/>
          </p:cNvSpPr>
          <p:nvPr>
            <p:ph type="body" sz="quarter" idx="12"/>
          </p:nvPr>
        </p:nvSpPr>
        <p:spPr>
          <a:xfrm>
            <a:off x="3300841"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4" name="Text Placeholder 2"/>
          <p:cNvSpPr>
            <a:spLocks noGrp="1"/>
          </p:cNvSpPr>
          <p:nvPr>
            <p:ph type="body" sz="quarter" idx="13"/>
          </p:nvPr>
        </p:nvSpPr>
        <p:spPr>
          <a:xfrm>
            <a:off x="6265606"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5" name="Text Placeholder 2"/>
          <p:cNvSpPr>
            <a:spLocks noGrp="1"/>
          </p:cNvSpPr>
          <p:nvPr>
            <p:ph type="body" sz="quarter" idx="14"/>
          </p:nvPr>
        </p:nvSpPr>
        <p:spPr>
          <a:xfrm>
            <a:off x="9206977"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36489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grpSp>
        <p:nvGrpSpPr>
          <p:cNvPr id="6" name="Group 5"/>
          <p:cNvGrpSpPr/>
          <p:nvPr/>
        </p:nvGrpSpPr>
        <p:grpSpPr>
          <a:xfrm>
            <a:off x="2551953" y="790991"/>
            <a:ext cx="7088094" cy="5746376"/>
            <a:chOff x="2551953" y="1149012"/>
            <a:chExt cx="7088094" cy="5746376"/>
          </a:xfrm>
        </p:grpSpPr>
        <p:graphicFrame>
          <p:nvGraphicFramePr>
            <p:cNvPr id="7" name="Content Placeholder 4"/>
            <p:cNvGraphicFramePr>
              <a:graphicFrameLocks/>
            </p:cNvGraphicFramePr>
            <p:nvPr>
              <p:extLst/>
            </p:nvPr>
          </p:nvGraphicFramePr>
          <p:xfrm>
            <a:off x="2551953" y="1149012"/>
            <a:ext cx="7088094" cy="5746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p:cNvSpPr/>
            <p:nvPr/>
          </p:nvSpPr>
          <p:spPr>
            <a:xfrm>
              <a:off x="5396753" y="3322953"/>
              <a:ext cx="1398494" cy="1398494"/>
            </a:xfrm>
            <a:prstGeom prst="ellipse">
              <a:avLst/>
            </a:prstGeom>
            <a:solidFill>
              <a:srgbClr val="2974B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375EA5"/>
                </a:solidFill>
              </a:endParaRPr>
            </a:p>
          </p:txBody>
        </p:sp>
      </p:grpSp>
      <p:sp>
        <p:nvSpPr>
          <p:cNvPr id="4" name="Text Placeholder 3"/>
          <p:cNvSpPr>
            <a:spLocks noGrp="1"/>
          </p:cNvSpPr>
          <p:nvPr>
            <p:ph type="body" sz="quarter" idx="12"/>
          </p:nvPr>
        </p:nvSpPr>
        <p:spPr>
          <a:xfrm>
            <a:off x="630023" y="2146049"/>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0" name="Text Placeholder 3"/>
          <p:cNvSpPr>
            <a:spLocks noGrp="1"/>
          </p:cNvSpPr>
          <p:nvPr>
            <p:ph type="body" sz="quarter" idx="13"/>
          </p:nvPr>
        </p:nvSpPr>
        <p:spPr>
          <a:xfrm>
            <a:off x="630023" y="4711074"/>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1" name="Text Placeholder 3"/>
          <p:cNvSpPr>
            <a:spLocks noGrp="1"/>
          </p:cNvSpPr>
          <p:nvPr>
            <p:ph type="body" sz="quarter" idx="14"/>
          </p:nvPr>
        </p:nvSpPr>
        <p:spPr>
          <a:xfrm>
            <a:off x="8719774" y="2146049"/>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
        <p:nvSpPr>
          <p:cNvPr id="22" name="Text Placeholder 3"/>
          <p:cNvSpPr>
            <a:spLocks noGrp="1"/>
          </p:cNvSpPr>
          <p:nvPr>
            <p:ph type="body" sz="quarter" idx="15"/>
          </p:nvPr>
        </p:nvSpPr>
        <p:spPr>
          <a:xfrm>
            <a:off x="8719774" y="4711074"/>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Tree>
    <p:extLst>
      <p:ext uri="{BB962C8B-B14F-4D97-AF65-F5344CB8AC3E}">
        <p14:creationId xmlns:p14="http://schemas.microsoft.com/office/powerpoint/2010/main" val="39255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42198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ntent/Image B">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7726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Double 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7"/>
          <p:cNvSpPr>
            <a:spLocks noGrp="1"/>
          </p:cNvSpPr>
          <p:nvPr>
            <p:ph type="body" sz="quarter" idx="10" hasCustomPrompt="1"/>
          </p:nvPr>
        </p:nvSpPr>
        <p:spPr>
          <a:xfrm>
            <a:off x="214861" y="270307"/>
            <a:ext cx="11762278" cy="563412"/>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Text Placeholder 7"/>
          <p:cNvSpPr>
            <a:spLocks noGrp="1"/>
          </p:cNvSpPr>
          <p:nvPr>
            <p:ph type="body" sz="quarter" idx="11" hasCustomPrompt="1"/>
          </p:nvPr>
        </p:nvSpPr>
        <p:spPr>
          <a:xfrm>
            <a:off x="907526"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8" name="Text Placeholder 7"/>
          <p:cNvSpPr>
            <a:spLocks noGrp="1"/>
          </p:cNvSpPr>
          <p:nvPr>
            <p:ph type="body" sz="quarter" idx="12" hasCustomPrompt="1"/>
          </p:nvPr>
        </p:nvSpPr>
        <p:spPr>
          <a:xfrm>
            <a:off x="6384932"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1891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48738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ntent/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Tree>
    <p:extLst>
      <p:ext uri="{BB962C8B-B14F-4D97-AF65-F5344CB8AC3E}">
        <p14:creationId xmlns:p14="http://schemas.microsoft.com/office/powerpoint/2010/main" val="37073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ntent/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29453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ub/heading-Content/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56104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ub-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1</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6476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ub-Content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2</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237290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ub-Content 3">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3</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423813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027331683"/>
      </p:ext>
    </p:extLst>
  </p:cSld>
  <p:clrMapOvr>
    <a:masterClrMapping/>
  </p:clrMapOvr>
  <p:transition spd="slow">
    <p:wipe dir="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808691004"/>
      </p:ext>
    </p:extLst>
  </p:cSld>
  <p:clrMapOvr>
    <a:masterClrMapping/>
  </p:clrMapOvr>
  <p:transition spd="slow">
    <p:push dir="u"/>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8"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745332264"/>
      </p:ext>
    </p:extLst>
  </p:cSld>
  <p:clrMapOvr>
    <a:masterClrMapping/>
  </p:clrMapOvr>
  <p:transition spd="slow">
    <p:push dir="u"/>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245211135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b/heading-Content/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7849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ull Image">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duotone>
              <a:prstClr val="black"/>
              <a:schemeClr val="accent3">
                <a:tint val="45000"/>
                <a:satMod val="400000"/>
              </a:schemeClr>
            </a:duotone>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2434443336"/>
      </p:ext>
    </p:extLst>
  </p:cSld>
  <p:clrMapOvr>
    <a:masterClrMapping/>
  </p:clrMapOvr>
  <p:transition spd="slow">
    <p:push dir="u"/>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1103853"/>
            <a:ext cx="12192002"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158585"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3503086"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9" name="Oval 28"/>
          <p:cNvSpPr/>
          <p:nvPr/>
        </p:nvSpPr>
        <p:spPr>
          <a:xfrm>
            <a:off x="6006060"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2" name="Picture Placeholder 19"/>
          <p:cNvSpPr>
            <a:spLocks noGrp="1"/>
          </p:cNvSpPr>
          <p:nvPr>
            <p:ph type="pic" sz="quarter" idx="13" hasCustomPrompt="1"/>
          </p:nvPr>
        </p:nvSpPr>
        <p:spPr>
          <a:xfrm>
            <a:off x="7350561"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14" name="Text Placeholder 2"/>
          <p:cNvSpPr>
            <a:spLocks noGrp="1"/>
          </p:cNvSpPr>
          <p:nvPr>
            <p:ph type="body" sz="quarter" idx="15"/>
          </p:nvPr>
        </p:nvSpPr>
        <p:spPr>
          <a:xfrm>
            <a:off x="2673375"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5" name="Text Placeholder 2"/>
          <p:cNvSpPr>
            <a:spLocks noGrp="1"/>
          </p:cNvSpPr>
          <p:nvPr>
            <p:ph type="body" sz="quarter" idx="16"/>
          </p:nvPr>
        </p:nvSpPr>
        <p:spPr>
          <a:xfrm>
            <a:off x="6623413"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8"/>
          </p:nvPr>
        </p:nvSpPr>
        <p:spPr>
          <a:xfrm>
            <a:off x="2673375"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9"/>
          </p:nvPr>
        </p:nvSpPr>
        <p:spPr>
          <a:xfrm>
            <a:off x="6623413"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28150402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 Categories-alt">
    <p:spTree>
      <p:nvGrpSpPr>
        <p:cNvPr id="1" name=""/>
        <p:cNvGrpSpPr/>
        <p:nvPr/>
      </p:nvGrpSpPr>
      <p:grpSpPr>
        <a:xfrm>
          <a:off x="0" y="0"/>
          <a:ext cx="0" cy="0"/>
          <a:chOff x="0" y="0"/>
          <a:chExt cx="0" cy="0"/>
        </a:xfrm>
      </p:grpSpPr>
      <p:sp>
        <p:nvSpPr>
          <p:cNvPr id="14" name="Oval 13"/>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12" name="Picture 11"/>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6"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8" name="Oval 17"/>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1" name="Picture Placeholder 19"/>
          <p:cNvSpPr>
            <a:spLocks noGrp="1"/>
          </p:cNvSpPr>
          <p:nvPr>
            <p:ph type="pic" sz="quarter" idx="12" hasCustomPrompt="1"/>
          </p:nvPr>
        </p:nvSpPr>
        <p:spPr>
          <a:xfrm>
            <a:off x="3503086"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2" name="Oval 21"/>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3" name="Picture Placeholder 19"/>
          <p:cNvSpPr>
            <a:spLocks noGrp="1"/>
          </p:cNvSpPr>
          <p:nvPr>
            <p:ph type="pic" sz="quarter" idx="13" hasCustomPrompt="1"/>
          </p:nvPr>
        </p:nvSpPr>
        <p:spPr>
          <a:xfrm>
            <a:off x="7350561"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Text Placeholder 2"/>
          <p:cNvSpPr>
            <a:spLocks noGrp="1"/>
          </p:cNvSpPr>
          <p:nvPr>
            <p:ph type="body" sz="quarter" idx="15"/>
          </p:nvPr>
        </p:nvSpPr>
        <p:spPr>
          <a:xfrm>
            <a:off x="2673375"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6"/>
          </p:nvPr>
        </p:nvSpPr>
        <p:spPr>
          <a:xfrm>
            <a:off x="6623413"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18"/>
          </p:nvPr>
        </p:nvSpPr>
        <p:spPr>
          <a:xfrm>
            <a:off x="2673375"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19"/>
          </p:nvPr>
        </p:nvSpPr>
        <p:spPr>
          <a:xfrm>
            <a:off x="6623413"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3" name="Picture 1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Oval 16"/>
          <p:cNvSpPr/>
          <p:nvPr userDrawn="1"/>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9" name="Oval 18"/>
          <p:cNvSpPr/>
          <p:nvPr userDrawn="1"/>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0" name="Picture 19"/>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0280016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25" name="Oval 24"/>
          <p:cNvSpPr/>
          <p:nvPr/>
        </p:nvSpPr>
        <p:spPr>
          <a:xfrm>
            <a:off x="606404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7" name="Oval 26"/>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4720826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547902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10769801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67236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4" name="Oval 13"/>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27297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8" name="Oval 7"/>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7" name="Oval 6"/>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213884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 Categories - Content 1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6" name="Oval 15"/>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44436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 Categories - Content 2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4" name="Oval 13"/>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42543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1</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53869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2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Oval 16"/>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8" name="Oval 17"/>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12567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23031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1" name="Oval 10"/>
          <p:cNvSpPr/>
          <p:nvPr/>
        </p:nvSpPr>
        <p:spPr>
          <a:xfrm>
            <a:off x="604592"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33956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0"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1"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3297347229"/>
      </p:ext>
    </p:extLst>
  </p:cSld>
  <p:clrMapOvr>
    <a:masterClrMapping/>
  </p:clrMapOvr>
  <p:transition spd="slow">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 Categories - Quote 2">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620891719"/>
      </p:ext>
    </p:extLst>
  </p:cSld>
  <p:clrMapOvr>
    <a:masterClrMapping/>
  </p:clrMapOvr>
  <p:transition spd="slow">
    <p:wipe dir="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225153113"/>
      </p:ext>
    </p:extLst>
  </p:cSld>
  <p:clrMapOvr>
    <a:masterClrMapping/>
  </p:clrMapOvr>
  <p:transition spd="slow">
    <p:push dir="u"/>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98363008"/>
      </p:ext>
    </p:extLst>
  </p:cSld>
  <p:clrMapOvr>
    <a:masterClrMapping/>
  </p:clrMapOvr>
  <p:transition spd="slow">
    <p:push dir="u"/>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282187785"/>
      </p:ext>
    </p:extLst>
  </p:cSld>
  <p:clrMapOvr>
    <a:masterClrMapping/>
  </p:clrMapOvr>
  <p:transition spd="slow">
    <p:push dir="u"/>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802067609"/>
      </p:ext>
    </p:extLst>
  </p:cSld>
  <p:clrMapOvr>
    <a:masterClrMapping/>
  </p:clrMapOvr>
  <p:transition spd="slow">
    <p:push dir="u"/>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3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1085850" y="2312892"/>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Oval 13"/>
          <p:cNvSpPr/>
          <p:nvPr/>
        </p:nvSpPr>
        <p:spPr>
          <a:xfrm>
            <a:off x="4295082" y="2319279"/>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7420246" y="2325666"/>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2213668"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Picture Placeholder 19"/>
          <p:cNvSpPr>
            <a:spLocks noGrp="1"/>
          </p:cNvSpPr>
          <p:nvPr>
            <p:ph type="pic" sz="quarter" idx="13" hasCustomPrompt="1"/>
          </p:nvPr>
        </p:nvSpPr>
        <p:spPr>
          <a:xfrm>
            <a:off x="5422900"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8" name="Picture Placeholder 19"/>
          <p:cNvSpPr>
            <a:spLocks noGrp="1"/>
          </p:cNvSpPr>
          <p:nvPr>
            <p:ph type="pic" sz="quarter" idx="14" hasCustomPrompt="1"/>
          </p:nvPr>
        </p:nvSpPr>
        <p:spPr>
          <a:xfrm>
            <a:off x="8548064"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 name="Text Placeholder 2"/>
          <p:cNvSpPr>
            <a:spLocks noGrp="1"/>
          </p:cNvSpPr>
          <p:nvPr>
            <p:ph type="body" sz="quarter" idx="15"/>
          </p:nvPr>
        </p:nvSpPr>
        <p:spPr>
          <a:xfrm>
            <a:off x="1425284"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6"/>
          </p:nvPr>
        </p:nvSpPr>
        <p:spPr>
          <a:xfrm>
            <a:off x="4581346"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7"/>
          </p:nvPr>
        </p:nvSpPr>
        <p:spPr>
          <a:xfrm>
            <a:off x="7843748"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8"/>
          </p:nvPr>
        </p:nvSpPr>
        <p:spPr>
          <a:xfrm>
            <a:off x="1425284"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19"/>
          </p:nvPr>
        </p:nvSpPr>
        <p:spPr>
          <a:xfrm>
            <a:off x="4581346"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0"/>
          </p:nvPr>
        </p:nvSpPr>
        <p:spPr>
          <a:xfrm>
            <a:off x="7843748"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524024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Content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2</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0770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 Categories-alt">
    <p:spTree>
      <p:nvGrpSpPr>
        <p:cNvPr id="1" name=""/>
        <p:cNvGrpSpPr/>
        <p:nvPr/>
      </p:nvGrpSpPr>
      <p:grpSpPr>
        <a:xfrm>
          <a:off x="0" y="0"/>
          <a:ext cx="0" cy="0"/>
          <a:chOff x="0" y="0"/>
          <a:chExt cx="0" cy="0"/>
        </a:xfrm>
      </p:grpSpPr>
      <p:sp>
        <p:nvSpPr>
          <p:cNvPr id="17" name="Oval 16"/>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8" name="Oval 17"/>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9" name="Oval 18"/>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41" name="Oval 40"/>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2" name="Oval 41"/>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3" name="Oval 42"/>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4" name="Picture Placeholder 19"/>
          <p:cNvSpPr>
            <a:spLocks noGrp="1"/>
          </p:cNvSpPr>
          <p:nvPr>
            <p:ph type="pic" sz="quarter" idx="12" hasCustomPrompt="1"/>
          </p:nvPr>
        </p:nvSpPr>
        <p:spPr>
          <a:xfrm>
            <a:off x="2213668"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Picture Placeholder 19"/>
          <p:cNvSpPr>
            <a:spLocks noGrp="1"/>
          </p:cNvSpPr>
          <p:nvPr>
            <p:ph type="pic" sz="quarter" idx="13" hasCustomPrompt="1"/>
          </p:nvPr>
        </p:nvSpPr>
        <p:spPr>
          <a:xfrm>
            <a:off x="5422900"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6" name="Picture Placeholder 19"/>
          <p:cNvSpPr>
            <a:spLocks noGrp="1"/>
          </p:cNvSpPr>
          <p:nvPr>
            <p:ph type="pic" sz="quarter" idx="14" hasCustomPrompt="1"/>
          </p:nvPr>
        </p:nvSpPr>
        <p:spPr>
          <a:xfrm>
            <a:off x="8548064"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7" name="Text Placeholder 2"/>
          <p:cNvSpPr>
            <a:spLocks noGrp="1"/>
          </p:cNvSpPr>
          <p:nvPr>
            <p:ph type="body" sz="quarter" idx="15"/>
          </p:nvPr>
        </p:nvSpPr>
        <p:spPr>
          <a:xfrm>
            <a:off x="1425284"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16"/>
          </p:nvPr>
        </p:nvSpPr>
        <p:spPr>
          <a:xfrm>
            <a:off x="4581346"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17"/>
          </p:nvPr>
        </p:nvSpPr>
        <p:spPr>
          <a:xfrm>
            <a:off x="7843748"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18"/>
          </p:nvPr>
        </p:nvSpPr>
        <p:spPr>
          <a:xfrm>
            <a:off x="1425284"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19"/>
          </p:nvPr>
        </p:nvSpPr>
        <p:spPr>
          <a:xfrm>
            <a:off x="4581346"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0"/>
          </p:nvPr>
        </p:nvSpPr>
        <p:spPr>
          <a:xfrm>
            <a:off x="7843748"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0" name="Oval 19"/>
          <p:cNvSpPr/>
          <p:nvPr userDrawn="1"/>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1" name="Oval 20"/>
          <p:cNvSpPr/>
          <p:nvPr userDrawn="1"/>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2" name="Oval 21"/>
          <p:cNvSpPr/>
          <p:nvPr userDrawn="1"/>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3" name="Picture 22"/>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26900950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8" name="Freeform 17"/>
          <p:cNvSpPr/>
          <p:nvPr/>
        </p:nvSpPr>
        <p:spPr>
          <a:xfrm>
            <a:off x="5771535" y="4202430"/>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6" name="Oval 15"/>
          <p:cNvSpPr/>
          <p:nvPr/>
        </p:nvSpPr>
        <p:spPr>
          <a:xfrm>
            <a:off x="518651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7341848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Freeform 5"/>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054280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3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6356555" y="4206478"/>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Oval 13"/>
          <p:cNvSpPr/>
          <p:nvPr/>
        </p:nvSpPr>
        <p:spPr>
          <a:xfrm>
            <a:off x="518651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2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5771535" y="4202430"/>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0041799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5" name="Oval 4"/>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Oval 5"/>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7" name="Oval 6"/>
          <p:cNvSpPr/>
          <p:nvPr userDrawn="1"/>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userDrawn="1"/>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userDrawn="1"/>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8529272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3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20" name="Freeform 19"/>
          <p:cNvSpPr/>
          <p:nvPr/>
        </p:nvSpPr>
        <p:spPr>
          <a:xfrm>
            <a:off x="5186515" y="4198382"/>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ndParaRPr>
          </a:p>
        </p:txBody>
      </p:sp>
      <p:sp>
        <p:nvSpPr>
          <p:cNvPr id="21" name="Oval 20"/>
          <p:cNvSpPr/>
          <p:nvPr/>
        </p:nvSpPr>
        <p:spPr>
          <a:xfrm>
            <a:off x="6356555" y="4206478"/>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a:solidFill>
                  <a:schemeClr val="bg2"/>
                </a:solidFill>
              </a:defRPr>
            </a:lvl1pPr>
          </a:lstStyle>
          <a:p>
            <a:pPr lvl="0"/>
            <a:r>
              <a:rPr lang="en-US" dirty="0"/>
              <a:t>Click to edit sub heading text</a:t>
            </a: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34353338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3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5" name="Oval 4"/>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Freeform 5"/>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6863974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0" name="Freeform 1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6332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1" name="Oval 10"/>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65801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3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6279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ub-Content 3">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3</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0132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56889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3 Categories - Content 1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2234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201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5946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2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47933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4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402201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5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userDrawn="1"/>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Tree>
    <p:extLst>
      <p:ext uri="{BB962C8B-B14F-4D97-AF65-F5344CB8AC3E}">
        <p14:creationId xmlns:p14="http://schemas.microsoft.com/office/powerpoint/2010/main" val="411465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6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0235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8" name="Oval 7"/>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
        <p:nvSpPr>
          <p:cNvPr id="13"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Tree>
    <p:extLst>
      <p:ext uri="{BB962C8B-B14F-4D97-AF65-F5344CB8AC3E}">
        <p14:creationId xmlns:p14="http://schemas.microsoft.com/office/powerpoint/2010/main" val="60191695"/>
      </p:ext>
    </p:extLst>
  </p:cSld>
  <p:clrMapOvr>
    <a:masterClrMapping/>
  </p:clrMapOvr>
  <p:transition spd="slow">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Oval 11"/>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4158835339"/>
      </p:ext>
    </p:extLst>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542169632"/>
      </p:ext>
    </p:extLst>
  </p:cSld>
  <p:clrMapOvr>
    <a:masterClrMapping/>
  </p:clrMapOvr>
  <p:transition spd="slow">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3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318869719"/>
      </p:ext>
    </p:extLst>
  </p:cSld>
  <p:clrMapOvr>
    <a:masterClrMapping/>
  </p:clrMapOvr>
  <p:transition spd="slow">
    <p:wipe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2" name="Freeform 11"/>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481995568"/>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409461050"/>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2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Freeform 13"/>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5" name="Oval 14"/>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127498086"/>
      </p:ext>
    </p:extLst>
  </p:cSld>
  <p:clrMapOvr>
    <a:masterClrMapping/>
  </p:clrMapOvr>
  <p:transition spd="slow">
    <p:push dir="u"/>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Oval 13"/>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Oval 14"/>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8" name="Oval 17"/>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9"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userDrawn="1"/>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userDrawn="1"/>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21" name="Oval 20"/>
          <p:cNvSpPr/>
          <p:nvPr userDrawn="1"/>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22"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271602398"/>
      </p:ext>
    </p:extLst>
  </p:cSld>
  <p:clrMapOvr>
    <a:masterClrMapping/>
  </p:clrMapOvr>
  <p:transition spd="slow">
    <p:push dir="u"/>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50039149"/>
      </p:ext>
    </p:extLst>
  </p:cSld>
  <p:clrMapOvr>
    <a:masterClrMapping/>
  </p:clrMapOvr>
  <p:transition spd="slow">
    <p:push dir="u"/>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2" name="Oval 11"/>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84000652"/>
      </p:ext>
    </p:extLst>
  </p:cSld>
  <p:clrMapOvr>
    <a:masterClrMapping/>
  </p:clrMapOvr>
  <p:transition spd="slow">
    <p:push dir="u"/>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3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Oval 11"/>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864653816"/>
      </p:ext>
    </p:extLst>
  </p:cSld>
  <p:clrMapOvr>
    <a:masterClrMapping/>
  </p:clrMapOvr>
  <p:transition spd="slow">
    <p:push dir="u"/>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4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43383"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1298054"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3" name="Oval 32"/>
          <p:cNvSpPr/>
          <p:nvPr/>
        </p:nvSpPr>
        <p:spPr>
          <a:xfrm>
            <a:off x="3041552"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6" name="Picture Placeholder 19"/>
          <p:cNvSpPr>
            <a:spLocks noGrp="1"/>
          </p:cNvSpPr>
          <p:nvPr>
            <p:ph type="pic" sz="quarter" idx="13" hasCustomPrompt="1"/>
          </p:nvPr>
        </p:nvSpPr>
        <p:spPr>
          <a:xfrm>
            <a:off x="4096223"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7" name="Oval 36"/>
          <p:cNvSpPr/>
          <p:nvPr/>
        </p:nvSpPr>
        <p:spPr>
          <a:xfrm>
            <a:off x="5839721"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0" name="Picture Placeholder 19"/>
          <p:cNvSpPr>
            <a:spLocks noGrp="1"/>
          </p:cNvSpPr>
          <p:nvPr>
            <p:ph type="pic" sz="quarter" idx="14" hasCustomPrompt="1"/>
          </p:nvPr>
        </p:nvSpPr>
        <p:spPr>
          <a:xfrm>
            <a:off x="6894392"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1" name="Oval 40"/>
          <p:cNvSpPr/>
          <p:nvPr/>
        </p:nvSpPr>
        <p:spPr>
          <a:xfrm>
            <a:off x="8637890"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4" name="Picture Placeholder 19"/>
          <p:cNvSpPr>
            <a:spLocks noGrp="1"/>
          </p:cNvSpPr>
          <p:nvPr>
            <p:ph type="pic" sz="quarter" idx="15" hasCustomPrompt="1"/>
          </p:nvPr>
        </p:nvSpPr>
        <p:spPr>
          <a:xfrm>
            <a:off x="9692561"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1" name="Text Placeholder 2"/>
          <p:cNvSpPr>
            <a:spLocks noGrp="1"/>
          </p:cNvSpPr>
          <p:nvPr>
            <p:ph type="body" sz="quarter" idx="16"/>
          </p:nvPr>
        </p:nvSpPr>
        <p:spPr>
          <a:xfrm>
            <a:off x="613605"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3" name="Text Placeholder 2"/>
          <p:cNvSpPr>
            <a:spLocks noGrp="1"/>
          </p:cNvSpPr>
          <p:nvPr>
            <p:ph type="body" sz="quarter" idx="18"/>
          </p:nvPr>
        </p:nvSpPr>
        <p:spPr>
          <a:xfrm>
            <a:off x="613605"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9"/>
          </p:nvPr>
        </p:nvSpPr>
        <p:spPr>
          <a:xfrm>
            <a:off x="341177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20"/>
          </p:nvPr>
        </p:nvSpPr>
        <p:spPr>
          <a:xfrm>
            <a:off x="341177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21"/>
          </p:nvPr>
        </p:nvSpPr>
        <p:spPr>
          <a:xfrm>
            <a:off x="6209943"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8" name="Text Placeholder 2"/>
          <p:cNvSpPr>
            <a:spLocks noGrp="1"/>
          </p:cNvSpPr>
          <p:nvPr>
            <p:ph type="body" sz="quarter" idx="22"/>
          </p:nvPr>
        </p:nvSpPr>
        <p:spPr>
          <a:xfrm>
            <a:off x="6209943"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23"/>
          </p:nvPr>
        </p:nvSpPr>
        <p:spPr>
          <a:xfrm>
            <a:off x="909678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4"/>
          </p:nvPr>
        </p:nvSpPr>
        <p:spPr>
          <a:xfrm>
            <a:off x="909678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7818537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4 Categories-alt">
    <p:spTree>
      <p:nvGrpSpPr>
        <p:cNvPr id="1" name=""/>
        <p:cNvGrpSpPr/>
        <p:nvPr/>
      </p:nvGrpSpPr>
      <p:grpSpPr>
        <a:xfrm>
          <a:off x="0" y="0"/>
          <a:ext cx="0" cy="0"/>
          <a:chOff x="0" y="0"/>
          <a:chExt cx="0" cy="0"/>
        </a:xfrm>
      </p:grpSpPr>
      <p:sp>
        <p:nvSpPr>
          <p:cNvPr id="21" name="Oval 2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2" name="Oval 21"/>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3" name="Oval 22"/>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4" name="Oval 23"/>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9" name="Picture 2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31" name="Oval 3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2" name="Picture Placeholder 19"/>
          <p:cNvSpPr>
            <a:spLocks noGrp="1"/>
          </p:cNvSpPr>
          <p:nvPr>
            <p:ph type="pic" sz="quarter" idx="12" hasCustomPrompt="1"/>
          </p:nvPr>
        </p:nvSpPr>
        <p:spPr>
          <a:xfrm>
            <a:off x="1298054"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4" name="Oval 33"/>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5" name="Picture Placeholder 19"/>
          <p:cNvSpPr>
            <a:spLocks noGrp="1"/>
          </p:cNvSpPr>
          <p:nvPr>
            <p:ph type="pic" sz="quarter" idx="13" hasCustomPrompt="1"/>
          </p:nvPr>
        </p:nvSpPr>
        <p:spPr>
          <a:xfrm>
            <a:off x="4096223"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8" name="Oval 37"/>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9" name="Picture Placeholder 19"/>
          <p:cNvSpPr>
            <a:spLocks noGrp="1"/>
          </p:cNvSpPr>
          <p:nvPr>
            <p:ph type="pic" sz="quarter" idx="14" hasCustomPrompt="1"/>
          </p:nvPr>
        </p:nvSpPr>
        <p:spPr>
          <a:xfrm>
            <a:off x="6894392"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2" name="Oval 41"/>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3" name="Picture Placeholder 19"/>
          <p:cNvSpPr>
            <a:spLocks noGrp="1"/>
          </p:cNvSpPr>
          <p:nvPr>
            <p:ph type="pic" sz="quarter" idx="15" hasCustomPrompt="1"/>
          </p:nvPr>
        </p:nvSpPr>
        <p:spPr>
          <a:xfrm>
            <a:off x="9692561"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Text Placeholder 2"/>
          <p:cNvSpPr>
            <a:spLocks noGrp="1"/>
          </p:cNvSpPr>
          <p:nvPr>
            <p:ph type="body" sz="quarter" idx="16"/>
          </p:nvPr>
        </p:nvSpPr>
        <p:spPr>
          <a:xfrm>
            <a:off x="613605"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6" name="Text Placeholder 2"/>
          <p:cNvSpPr>
            <a:spLocks noGrp="1"/>
          </p:cNvSpPr>
          <p:nvPr>
            <p:ph type="body" sz="quarter" idx="18"/>
          </p:nvPr>
        </p:nvSpPr>
        <p:spPr>
          <a:xfrm>
            <a:off x="613605"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7" name="Text Placeholder 2"/>
          <p:cNvSpPr>
            <a:spLocks noGrp="1"/>
          </p:cNvSpPr>
          <p:nvPr>
            <p:ph type="body" sz="quarter" idx="19"/>
          </p:nvPr>
        </p:nvSpPr>
        <p:spPr>
          <a:xfrm>
            <a:off x="341177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20"/>
          </p:nvPr>
        </p:nvSpPr>
        <p:spPr>
          <a:xfrm>
            <a:off x="341177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21"/>
          </p:nvPr>
        </p:nvSpPr>
        <p:spPr>
          <a:xfrm>
            <a:off x="6209943"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22"/>
          </p:nvPr>
        </p:nvSpPr>
        <p:spPr>
          <a:xfrm>
            <a:off x="6209943"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23"/>
          </p:nvPr>
        </p:nvSpPr>
        <p:spPr>
          <a:xfrm>
            <a:off x="909678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4"/>
          </p:nvPr>
        </p:nvSpPr>
        <p:spPr>
          <a:xfrm>
            <a:off x="909678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5" name="Oval 24"/>
          <p:cNvSpPr/>
          <p:nvPr userDrawn="1"/>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6" name="Oval 25"/>
          <p:cNvSpPr/>
          <p:nvPr userDrawn="1"/>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7" name="Oval 26"/>
          <p:cNvSpPr/>
          <p:nvPr userDrawn="1"/>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8" name="Oval 27"/>
          <p:cNvSpPr/>
          <p:nvPr userDrawn="1"/>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33" name="Picture 32"/>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2147752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ss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29456" y="865982"/>
            <a:ext cx="10733088" cy="512603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Mission text styles</a:t>
            </a:r>
          </a:p>
        </p:txBody>
      </p:sp>
      <p:pic>
        <p:nvPicPr>
          <p:cNvPr id="10" name="Picture 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10947352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2135551698"/>
      </p:ext>
    </p:extLst>
  </p:cSld>
  <p:clrMapOvr>
    <a:masterClrMapping/>
  </p:clrMapOvr>
  <p:transition spd="slow">
    <p:push dir="u"/>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4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547902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1" name="Oval 10"/>
          <p:cNvSpPr/>
          <p:nvPr/>
        </p:nvSpPr>
        <p:spPr>
          <a:xfrm>
            <a:off x="489400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3"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625341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4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489400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Freeform 13"/>
          <p:cNvSpPr/>
          <p:nvPr/>
        </p:nvSpPr>
        <p:spPr>
          <a:xfrm>
            <a:off x="606404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8"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8" name="Oval 7"/>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556402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4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489400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7"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3" name="Oval 12"/>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1"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0350490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4 Sub-Category Title Page 4">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4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489400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40618168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8" name="Freeform 27"/>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6" name="Oval 15"/>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87855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4 Categories - 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9747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4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Freeform 13"/>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102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4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27288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4 Categories - Content 4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4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95596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4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411787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8"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853272"/>
      </p:ext>
    </p:extLst>
  </p:cSld>
  <p:clrMapOvr>
    <a:masterClrMapping/>
  </p:clrMapOvr>
  <p:transition spd="slow">
    <p:push dir="u"/>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7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77387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8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4" name="Oval 13"/>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Freeform 14"/>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9" name="Oval 18"/>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2439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9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Oval 14"/>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4372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0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434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4 Categories - Quote 4">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p:nvSpPr>
        <p:spPr>
          <a:xfrm>
            <a:off x="1094916"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9774679"/>
      </p:ext>
    </p:extLst>
  </p:cSld>
  <p:clrMapOvr>
    <a:masterClrMapping/>
  </p:clrMapOvr>
  <p:transition spd="slow">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4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353961" y="6349931"/>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8" name="Oval 7"/>
          <p:cNvSpPr/>
          <p:nvPr/>
        </p:nvSpPr>
        <p:spPr>
          <a:xfrm>
            <a:off x="847266"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1094916"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5"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12746647"/>
      </p:ext>
    </p:extLst>
  </p:cSld>
  <p:clrMapOvr>
    <a:masterClrMapping/>
  </p:clrMapOvr>
  <p:transition spd="slow">
    <p:wipe dir="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4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Freeform 10"/>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Tree>
    <p:extLst>
      <p:ext uri="{BB962C8B-B14F-4D97-AF65-F5344CB8AC3E}">
        <p14:creationId xmlns:p14="http://schemas.microsoft.com/office/powerpoint/2010/main" val="4231240052"/>
      </p:ext>
    </p:extLst>
  </p:cSld>
  <p:clrMapOvr>
    <a:masterClrMapping/>
  </p:clrMapOvr>
  <p:transition spd="slow">
    <p:push dir="u"/>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74308760"/>
      </p:ext>
    </p:extLst>
  </p:cSld>
  <p:clrMapOvr>
    <a:masterClrMapping/>
  </p:clrMapOvr>
  <p:transition spd="slow">
    <p:push dir="u"/>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4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561264116"/>
      </p:ext>
    </p:extLst>
  </p:cSld>
  <p:clrMapOvr>
    <a:masterClrMapping/>
  </p:clrMapOvr>
  <p:transition spd="slow">
    <p:push dir="u"/>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4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Freeform 11"/>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Tree>
    <p:extLst>
      <p:ext uri="{BB962C8B-B14F-4D97-AF65-F5344CB8AC3E}">
        <p14:creationId xmlns:p14="http://schemas.microsoft.com/office/powerpoint/2010/main" val="215052222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4073399513"/>
      </p:ext>
    </p:extLst>
  </p:cSld>
  <p:clrMapOvr>
    <a:masterClrMapping/>
  </p:clrMapOvr>
  <p:transition spd="slow">
    <p:push dir="u"/>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rands">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Rectangle 29"/>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580" y="1346073"/>
            <a:ext cx="1515250" cy="80250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5780" y="1508622"/>
            <a:ext cx="1515254" cy="524074"/>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00404" y="1512326"/>
            <a:ext cx="1515252" cy="579362"/>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16352" y="3978539"/>
            <a:ext cx="1515252" cy="943588"/>
          </a:xfrm>
          <a:prstGeom prst="rect">
            <a:avLst/>
          </a:prstGeom>
        </p:spPr>
      </p:pic>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0182" y="1613214"/>
            <a:ext cx="1515250" cy="336722"/>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1613" y="2242894"/>
            <a:ext cx="1515250" cy="691020"/>
          </a:xfrm>
          <a:prstGeom prst="rect">
            <a:avLst/>
          </a:prstGeom>
        </p:spPr>
      </p:pic>
      <p:pic>
        <p:nvPicPr>
          <p:cNvPr id="64" name="Picture 6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06311" y="3092933"/>
            <a:ext cx="1088748" cy="761182"/>
          </a:xfrm>
          <a:prstGeom prst="rect">
            <a:avLst/>
          </a:prstGeom>
        </p:spPr>
      </p:pic>
      <p:pic>
        <p:nvPicPr>
          <p:cNvPr id="65" name="Picture 64"/>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814163" y="2328115"/>
            <a:ext cx="1515252" cy="872918"/>
          </a:xfrm>
          <a:prstGeom prst="rect">
            <a:avLst/>
          </a:prstGeom>
        </p:spPr>
      </p:pic>
      <p:pic>
        <p:nvPicPr>
          <p:cNvPr id="66" name="Picture 6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814165" y="1553649"/>
            <a:ext cx="1515250" cy="665578"/>
          </a:xfrm>
          <a:prstGeom prst="rect">
            <a:avLst/>
          </a:prstGeom>
        </p:spPr>
      </p:pic>
      <p:pic>
        <p:nvPicPr>
          <p:cNvPr id="67" name="Picture 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74361" y="3069656"/>
            <a:ext cx="1454654" cy="812182"/>
          </a:xfrm>
          <a:prstGeom prst="rect">
            <a:avLst/>
          </a:prstGeom>
        </p:spPr>
      </p:pic>
      <p:pic>
        <p:nvPicPr>
          <p:cNvPr id="68" name="Picture 6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835289" y="3178173"/>
            <a:ext cx="1515252" cy="989964"/>
          </a:xfrm>
          <a:prstGeom prst="rect">
            <a:avLst/>
          </a:prstGeom>
        </p:spPr>
      </p:pic>
      <p:pic>
        <p:nvPicPr>
          <p:cNvPr id="69" name="Picture 6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14163" y="4398329"/>
            <a:ext cx="1515248" cy="509028"/>
          </a:xfrm>
          <a:prstGeom prst="rect">
            <a:avLst/>
          </a:prstGeom>
        </p:spPr>
      </p:pic>
      <p:pic>
        <p:nvPicPr>
          <p:cNvPr id="70" name="Picture 6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62090" y="4962051"/>
            <a:ext cx="1038876" cy="1038878"/>
          </a:xfrm>
          <a:prstGeom prst="rect">
            <a:avLst/>
          </a:prstGeom>
        </p:spPr>
      </p:pic>
      <p:pic>
        <p:nvPicPr>
          <p:cNvPr id="71" name="Picture 7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400404" y="5100179"/>
            <a:ext cx="1515252" cy="804978"/>
          </a:xfrm>
          <a:prstGeom prst="rect">
            <a:avLst/>
          </a:prstGeom>
        </p:spPr>
      </p:pic>
      <p:pic>
        <p:nvPicPr>
          <p:cNvPr id="72" name="Picture 71"/>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697610" y="2233082"/>
            <a:ext cx="1429890" cy="776578"/>
          </a:xfrm>
          <a:prstGeom prst="rect">
            <a:avLst/>
          </a:prstGeom>
        </p:spPr>
      </p:pic>
      <p:pic>
        <p:nvPicPr>
          <p:cNvPr id="73" name="Picture 7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522794" y="5402148"/>
            <a:ext cx="1743582" cy="547664"/>
          </a:xfrm>
          <a:prstGeom prst="rect">
            <a:avLst/>
          </a:prstGeom>
        </p:spPr>
      </p:pic>
      <p:pic>
        <p:nvPicPr>
          <p:cNvPr id="74" name="Picture 7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801533" y="3272038"/>
            <a:ext cx="1222044" cy="948138"/>
          </a:xfrm>
          <a:prstGeom prst="rect">
            <a:avLst/>
          </a:prstGeom>
        </p:spPr>
      </p:pic>
      <p:pic>
        <p:nvPicPr>
          <p:cNvPr id="75" name="Picture 7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99273" y="4381852"/>
            <a:ext cx="1515254" cy="430258"/>
          </a:xfrm>
          <a:prstGeom prst="rect">
            <a:avLst/>
          </a:prstGeom>
        </p:spPr>
      </p:pic>
      <p:pic>
        <p:nvPicPr>
          <p:cNvPr id="76" name="Picture 7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710328" y="5299285"/>
            <a:ext cx="2080714" cy="738318"/>
          </a:xfrm>
          <a:prstGeom prst="rect">
            <a:avLst/>
          </a:prstGeom>
        </p:spPr>
      </p:pic>
      <p:pic>
        <p:nvPicPr>
          <p:cNvPr id="77" name="Picture 7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400404" y="3133722"/>
            <a:ext cx="1515252" cy="627000"/>
          </a:xfrm>
          <a:prstGeom prst="rect">
            <a:avLst/>
          </a:prstGeom>
        </p:spPr>
      </p:pic>
      <p:pic>
        <p:nvPicPr>
          <p:cNvPr id="78" name="Picture 7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09454" y="5187845"/>
            <a:ext cx="1366922" cy="813084"/>
          </a:xfrm>
          <a:prstGeom prst="rect">
            <a:avLst/>
          </a:prstGeom>
        </p:spPr>
      </p:pic>
      <p:pic>
        <p:nvPicPr>
          <p:cNvPr id="79" name="Picture 78"/>
          <p:cNvPicPr>
            <a:picLocks noChangeAspect="1"/>
          </p:cNvPicPr>
          <p:nvPr/>
        </p:nvPicPr>
        <p:blipFill>
          <a:blip r:embed="rId25" cstate="screen">
            <a:clrChange>
              <a:clrFrom>
                <a:srgbClr val="21499C"/>
              </a:clrFrom>
              <a:clrTo>
                <a:srgbClr val="21499C">
                  <a:alpha val="0"/>
                </a:srgbClr>
              </a:clrTo>
            </a:clrChange>
            <a:extLst>
              <a:ext uri="{28A0092B-C50C-407E-A947-70E740481C1C}">
                <a14:useLocalDpi xmlns:a14="http://schemas.microsoft.com/office/drawing/2010/main"/>
              </a:ext>
            </a:extLst>
          </a:blip>
          <a:stretch>
            <a:fillRect/>
          </a:stretch>
        </p:blipFill>
        <p:spPr>
          <a:xfrm>
            <a:off x="3065780" y="2219227"/>
            <a:ext cx="1515250" cy="517110"/>
          </a:xfrm>
          <a:prstGeom prst="rect">
            <a:avLst/>
          </a:prstGeom>
        </p:spPr>
      </p:pic>
      <p:pic>
        <p:nvPicPr>
          <p:cNvPr id="80" name="Picture 7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492442" y="4117813"/>
            <a:ext cx="1331176" cy="503872"/>
          </a:xfrm>
          <a:prstGeom prst="rect">
            <a:avLst/>
          </a:prstGeom>
        </p:spPr>
      </p:pic>
      <p:pic>
        <p:nvPicPr>
          <p:cNvPr id="81" name="Picture 8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392812" y="2463234"/>
            <a:ext cx="1515250" cy="354962"/>
          </a:xfrm>
          <a:prstGeom prst="rect">
            <a:avLst/>
          </a:prstGeom>
        </p:spPr>
      </p:pic>
      <p:pic>
        <p:nvPicPr>
          <p:cNvPr id="82" name="Picture 8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491287" y="4549855"/>
            <a:ext cx="1788944" cy="522614"/>
          </a:xfrm>
          <a:prstGeom prst="rect">
            <a:avLst/>
          </a:prstGeom>
        </p:spPr>
      </p:pic>
    </p:spTree>
    <p:extLst>
      <p:ext uri="{BB962C8B-B14F-4D97-AF65-F5344CB8AC3E}">
        <p14:creationId xmlns:p14="http://schemas.microsoft.com/office/powerpoint/2010/main" val="156541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97A7C"/>
              </a:solidFill>
            </a:endParaRPr>
          </a:p>
        </p:txBody>
      </p:sp>
      <p:sp>
        <p:nvSpPr>
          <p:cNvPr id="5"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baseline="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heading</a:t>
            </a:r>
          </a:p>
        </p:txBody>
      </p:sp>
      <p:sp>
        <p:nvSpPr>
          <p:cNvPr id="6" name="Text Placeholder 11"/>
          <p:cNvSpPr>
            <a:spLocks noGrp="1"/>
          </p:cNvSpPr>
          <p:nvPr>
            <p:ph type="body" sz="quarter" idx="11"/>
          </p:nvPr>
        </p:nvSpPr>
        <p:spPr>
          <a:xfrm>
            <a:off x="0" y="2823940"/>
            <a:ext cx="12192000" cy="914400"/>
          </a:xfrm>
        </p:spPr>
        <p:txBody>
          <a:bodyPr anchor="ctr">
            <a:normAutofit/>
          </a:bodyPr>
          <a:lstStyle>
            <a:lvl1pPr marL="0" indent="0" algn="ctr">
              <a:buNone/>
              <a:defRPr sz="2000" b="0" i="0" baseline="0">
                <a:solidFill>
                  <a:schemeClr val="tx1"/>
                </a:solidFill>
                <a:latin typeface="Segoe UI Light" charset="0"/>
                <a:ea typeface="Segoe UI Light" charset="0"/>
                <a:cs typeface="Segoe UI Light" charset="0"/>
              </a:defRPr>
            </a:lvl1pPr>
          </a:lstStyle>
          <a:p>
            <a:pPr lvl="0"/>
            <a:r>
              <a:rPr lang="en-US"/>
              <a:t>Edit Master text styles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9954" y="5613400"/>
            <a:ext cx="3240936" cy="748854"/>
          </a:xfrm>
          <a:prstGeom prst="rect">
            <a:avLst/>
          </a:prstGeom>
        </p:spPr>
      </p:pic>
      <p:sp>
        <p:nvSpPr>
          <p:cNvPr id="8" name="Subtitle 1"/>
          <p:cNvSpPr txBox="1">
            <a:spLocks/>
          </p:cNvSpPr>
          <p:nvPr/>
        </p:nvSpPr>
        <p:spPr>
          <a:xfrm>
            <a:off x="422786" y="6056671"/>
            <a:ext cx="7698659" cy="553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797A7C"/>
                </a:solidFill>
                <a:latin typeface="Segoe UI" charset="0"/>
                <a:ea typeface="Segoe UI" charset="0"/>
                <a:cs typeface="Segoe UI" charset="0"/>
                <a:hlinkClick r:id="rId4"/>
              </a:rPr>
              <a:t>www.bluemetal.com</a:t>
            </a:r>
            <a:r>
              <a:rPr lang="en-US" sz="1400" dirty="0">
                <a:solidFill>
                  <a:srgbClr val="797A7C"/>
                </a:solidFill>
                <a:latin typeface="Segoe UI" charset="0"/>
                <a:ea typeface="Segoe UI" charset="0"/>
                <a:cs typeface="Segoe UI" charset="0"/>
              </a:rPr>
              <a:t> </a:t>
            </a:r>
            <a:r>
              <a:rPr lang="en-US" sz="1400" dirty="0" smtClean="0">
                <a:solidFill>
                  <a:srgbClr val="797A7C"/>
                </a:solidFill>
                <a:latin typeface="Segoe UI" charset="0"/>
                <a:ea typeface="Segoe UI" charset="0"/>
                <a:cs typeface="Segoe UI" charset="0"/>
              </a:rPr>
              <a:t>  </a:t>
            </a:r>
            <a:r>
              <a:rPr lang="en-US" sz="1400" dirty="0">
                <a:solidFill>
                  <a:srgbClr val="797A7C"/>
                </a:solidFill>
                <a:latin typeface="Segoe UI" charset="0"/>
                <a:ea typeface="Segoe UI" charset="0"/>
                <a:cs typeface="Segoe UI" charset="0"/>
              </a:rPr>
              <a:t>|  (866) 252-0111</a:t>
            </a:r>
          </a:p>
        </p:txBody>
      </p:sp>
    </p:spTree>
    <p:extLst>
      <p:ext uri="{BB962C8B-B14F-4D97-AF65-F5344CB8AC3E}">
        <p14:creationId xmlns:p14="http://schemas.microsoft.com/office/powerpoint/2010/main" val="91236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538617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userDrawn="1"/>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5" name="Oval 4"/>
          <p:cNvSpPr/>
          <p:nvPr userDrawn="1"/>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Oval 5"/>
          <p:cNvSpPr/>
          <p:nvPr userDrawn="1"/>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602810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6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5" name="Oval 4"/>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3370565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309052094"/>
      </p:ext>
    </p:extLst>
  </p:cSld>
  <p:clrMapOvr>
    <a:masterClrMapping/>
  </p:clrMapOvr>
  <p:transition spd="slow">
    <p:push dir="u"/>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4906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75427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solidFill>
                  <a:srgbClr val="4A494F">
                    <a:tint val="75000"/>
                  </a:srgbClr>
                </a:solidFill>
              </a:rPr>
              <a:pPr/>
              <a:t>11/2/2018</a:t>
            </a:fld>
            <a:endParaRPr lang="en-US">
              <a:solidFill>
                <a:srgbClr val="4A494F">
                  <a:tint val="75000"/>
                </a:srgbClr>
              </a:solidFill>
            </a:endParaRPr>
          </a:p>
        </p:txBody>
      </p:sp>
      <p:sp>
        <p:nvSpPr>
          <p:cNvPr id="5" name="Footer Placeholder 4"/>
          <p:cNvSpPr>
            <a:spLocks noGrp="1"/>
          </p:cNvSpPr>
          <p:nvPr>
            <p:ph type="ftr" sz="quarter" idx="11"/>
          </p:nvPr>
        </p:nvSpPr>
        <p:spPr/>
        <p:txBody>
          <a:bodyPr/>
          <a:lstStyle/>
          <a:p>
            <a:endParaRPr lang="en-US">
              <a:solidFill>
                <a:srgbClr val="4A494F">
                  <a:tint val="75000"/>
                </a:srgbClr>
              </a:solidFill>
            </a:endParaRPr>
          </a:p>
        </p:txBody>
      </p:sp>
      <p:sp>
        <p:nvSpPr>
          <p:cNvPr id="6" name="Slide Number Placeholder 5"/>
          <p:cNvSpPr>
            <a:spLocks noGrp="1"/>
          </p:cNvSpPr>
          <p:nvPr>
            <p:ph type="sldNum" sz="quarter" idx="12"/>
          </p:nvPr>
        </p:nvSpPr>
        <p:spPr/>
        <p:txBody>
          <a:bodyPr/>
          <a:lstStyle/>
          <a:p>
            <a:fld id="{B71AF3CB-AE5B-0C4C-A918-CBEA29975E17}" type="slidenum">
              <a:rPr lang="en-US" smtClean="0">
                <a:solidFill>
                  <a:srgbClr val="4A494F">
                    <a:tint val="75000"/>
                  </a:srgbClr>
                </a:solidFill>
              </a:rPr>
              <a:pPr/>
              <a:t>‹#›</a:t>
            </a:fld>
            <a:endParaRPr lang="en-US">
              <a:solidFill>
                <a:srgbClr val="4A494F">
                  <a:tint val="75000"/>
                </a:srgbClr>
              </a:solidFill>
            </a:endParaRPr>
          </a:p>
        </p:txBody>
      </p:sp>
    </p:spTree>
    <p:extLst>
      <p:ext uri="{BB962C8B-B14F-4D97-AF65-F5344CB8AC3E}">
        <p14:creationId xmlns:p14="http://schemas.microsoft.com/office/powerpoint/2010/main" val="391307845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3"/>
            <a:ext cx="11134798" cy="1816972"/>
          </a:xfrm>
          <a:prstGeom prst="rect">
            <a:avLst/>
          </a:prstGeom>
          <a:noFill/>
        </p:spPr>
        <p:txBody>
          <a:bodyPr/>
          <a:lstStyle>
            <a:lvl1pPr>
              <a:defRPr sz="2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el 1"/>
          <p:cNvSpPr>
            <a:spLocks noGrp="1"/>
          </p:cNvSpPr>
          <p:nvPr>
            <p:ph type="title"/>
          </p:nvPr>
        </p:nvSpPr>
        <p:spPr>
          <a:xfrm>
            <a:off x="516320" y="410831"/>
            <a:ext cx="11134798" cy="1073122"/>
          </a:xfrm>
          <a:prstGeom prst="rect">
            <a:avLst/>
          </a:prstGeom>
        </p:spPr>
        <p:txBody>
          <a:bodyPr/>
          <a:lstStyle/>
          <a:p>
            <a:r>
              <a:rPr lang="en-US"/>
              <a:t>Click to edit Master title style</a:t>
            </a:r>
            <a:endParaRPr lang="en-US" dirty="0"/>
          </a:p>
        </p:txBody>
      </p:sp>
      <p:sp>
        <p:nvSpPr>
          <p:cNvPr id="5" name="Fußzeilenplatzhalter 4"/>
          <p:cNvSpPr>
            <a:spLocks noGrp="1"/>
          </p:cNvSpPr>
          <p:nvPr>
            <p:ph type="ftr" sz="quarter" idx="11"/>
          </p:nvPr>
        </p:nvSpPr>
        <p:spPr>
          <a:xfrm>
            <a:off x="744021" y="6411362"/>
            <a:ext cx="3991352" cy="205184"/>
          </a:xfrm>
          <a:prstGeom prst="rect">
            <a:avLst/>
          </a:prstGeom>
        </p:spPr>
        <p:txBody>
          <a:bodyPr/>
          <a:lstStyle/>
          <a:p>
            <a:pPr defTabSz="914367"/>
            <a:endParaRPr lang="en-US" sz="1765" dirty="0">
              <a:solidFill>
                <a:srgbClr val="505050"/>
              </a:solidFill>
            </a:endParaRPr>
          </a:p>
        </p:txBody>
      </p:sp>
      <p:sp>
        <p:nvSpPr>
          <p:cNvPr id="6" name="Foliennummernplatzhalter 5"/>
          <p:cNvSpPr>
            <a:spLocks noGrp="1"/>
          </p:cNvSpPr>
          <p:nvPr>
            <p:ph type="sldNum" sz="quarter" idx="12"/>
          </p:nvPr>
        </p:nvSpPr>
        <p:spPr>
          <a:xfrm>
            <a:off x="331933" y="6411362"/>
            <a:ext cx="412089" cy="205184"/>
          </a:xfrm>
          <a:prstGeom prst="rect">
            <a:avLst/>
          </a:prstGeom>
        </p:spPr>
        <p:txBody>
          <a:bodyPr/>
          <a:lstStyle/>
          <a:p>
            <a:pPr defTabSz="914367"/>
            <a:fld id="{75A4F164-3A46-4CEE-A25C-CA523D5E42F3}" type="slidenum">
              <a:rPr lang="en-US" sz="1765" smtClean="0">
                <a:solidFill>
                  <a:srgbClr val="505050"/>
                </a:solidFill>
              </a:rPr>
              <a:pPr defTabSz="914367"/>
              <a:t>‹#›</a:t>
            </a:fld>
            <a:endParaRPr lang="en-US" sz="1765" dirty="0">
              <a:solidFill>
                <a:srgbClr val="505050"/>
              </a:solidFill>
            </a:endParaRPr>
          </a:p>
        </p:txBody>
      </p:sp>
      <p:sp>
        <p:nvSpPr>
          <p:cNvPr id="13" name="Textplatzhalter 12"/>
          <p:cNvSpPr>
            <a:spLocks noGrp="1"/>
          </p:cNvSpPr>
          <p:nvPr>
            <p:ph type="body" sz="quarter" idx="13" hasCustomPrompt="1"/>
          </p:nvPr>
        </p:nvSpPr>
        <p:spPr>
          <a:xfrm>
            <a:off x="516320" y="942478"/>
            <a:ext cx="11134586" cy="727700"/>
          </a:xfrm>
          <a:prstGeom prst="rect">
            <a:avLst/>
          </a:prstGeo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6163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ull Image">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duotone>
              <a:prstClr val="black"/>
              <a:schemeClr val="accent3">
                <a:tint val="45000"/>
                <a:satMod val="400000"/>
              </a:schemeClr>
            </a:duotone>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3014372255"/>
      </p:ext>
    </p:extLst>
  </p:cSld>
  <p:clrMapOvr>
    <a:masterClrMapping/>
  </p:clrMapOvr>
  <p:transition spd="slow">
    <p:push dir="u"/>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34003123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Slide Top Gradient">
    <p:spTree>
      <p:nvGrpSpPr>
        <p:cNvPr id="1" name=""/>
        <p:cNvGrpSpPr/>
        <p:nvPr/>
      </p:nvGrpSpPr>
      <p:grpSpPr>
        <a:xfrm>
          <a:off x="0" y="0"/>
          <a:ext cx="0" cy="0"/>
          <a:chOff x="0" y="0"/>
          <a:chExt cx="0" cy="0"/>
        </a:xfrm>
      </p:grpSpPr>
      <p:sp>
        <p:nvSpPr>
          <p:cNvPr id="3" name="Rectangle 2"/>
          <p:cNvSpPr/>
          <p:nvPr userDrawn="1"/>
        </p:nvSpPr>
        <p:spPr>
          <a:xfrm>
            <a:off x="0" y="2"/>
            <a:ext cx="12192000" cy="90007"/>
          </a:xfrm>
          <a:prstGeom prst="rect">
            <a:avLst/>
          </a:prstGeom>
          <a:gradFill flip="none" rotWithShape="1">
            <a:gsLst>
              <a:gs pos="75000">
                <a:srgbClr val="D40E8C"/>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54001" y="1485901"/>
            <a:ext cx="11620500" cy="2857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17677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lnSpc>
                <a:spcPct val="100000"/>
              </a:lnSpc>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723" y="5619113"/>
            <a:ext cx="3504538" cy="785332"/>
          </a:xfrm>
          <a:prstGeom prst="rect">
            <a:avLst/>
          </a:prstGeom>
        </p:spPr>
      </p:pic>
    </p:spTree>
    <p:extLst>
      <p:ext uri="{BB962C8B-B14F-4D97-AF65-F5344CB8AC3E}">
        <p14:creationId xmlns:p14="http://schemas.microsoft.com/office/powerpoint/2010/main" val="54186397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spTree>
    <p:extLst>
      <p:ext uri="{BB962C8B-B14F-4D97-AF65-F5344CB8AC3E}">
        <p14:creationId xmlns:p14="http://schemas.microsoft.com/office/powerpoint/2010/main" val="146631791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spTree>
    <p:extLst>
      <p:ext uri="{BB962C8B-B14F-4D97-AF65-F5344CB8AC3E}">
        <p14:creationId xmlns:p14="http://schemas.microsoft.com/office/powerpoint/2010/main" val="378652779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20"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21"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321344644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5223933"/>
            <a:ext cx="12188826" cy="1634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13"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43" y="5494165"/>
            <a:ext cx="3827605" cy="1093601"/>
          </a:xfrm>
          <a:prstGeom prst="rect">
            <a:avLst/>
          </a:prstGeom>
        </p:spPr>
      </p:pic>
    </p:spTree>
    <p:extLst>
      <p:ext uri="{BB962C8B-B14F-4D97-AF65-F5344CB8AC3E}">
        <p14:creationId xmlns:p14="http://schemas.microsoft.com/office/powerpoint/2010/main" val="207103863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TextBox 6"/>
          <p:cNvSpPr txBox="1"/>
          <p:nvPr/>
        </p:nvSpPr>
        <p:spPr>
          <a:xfrm>
            <a:off x="514723" y="909428"/>
            <a:ext cx="11056911" cy="10926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135CBE"/>
                </a:solidFill>
                <a:effectLst/>
                <a:uLnTx/>
                <a:uFillTx/>
                <a:latin typeface="Calibri" panose="020F0502020204030204"/>
                <a:ea typeface="+mn-ea"/>
                <a:cs typeface="Arial"/>
              </a:rPr>
              <a:t>Table of Contents</a:t>
            </a:r>
          </a:p>
        </p:txBody>
      </p:sp>
      <p:sp>
        <p:nvSpPr>
          <p:cNvPr id="8" name="Text Placeholder 3"/>
          <p:cNvSpPr>
            <a:spLocks noGrp="1"/>
          </p:cNvSpPr>
          <p:nvPr>
            <p:ph type="body" sz="half" idx="2" hasCustomPrompt="1"/>
          </p:nvPr>
        </p:nvSpPr>
        <p:spPr>
          <a:xfrm>
            <a:off x="609600" y="2287791"/>
            <a:ext cx="10969625" cy="2927190"/>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18306" y="5500737"/>
            <a:ext cx="3827605" cy="1093601"/>
          </a:xfrm>
          <a:prstGeom prst="rect">
            <a:avLst/>
          </a:prstGeom>
        </p:spPr>
      </p:pic>
    </p:spTree>
    <p:extLst>
      <p:ext uri="{BB962C8B-B14F-4D97-AF65-F5344CB8AC3E}">
        <p14:creationId xmlns:p14="http://schemas.microsoft.com/office/powerpoint/2010/main" val="53850396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1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6"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7"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397194476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2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592979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1103853"/>
            <a:ext cx="12192002"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158585"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3503086"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9" name="Oval 28"/>
          <p:cNvSpPr/>
          <p:nvPr/>
        </p:nvSpPr>
        <p:spPr>
          <a:xfrm>
            <a:off x="6006060"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2" name="Picture Placeholder 19"/>
          <p:cNvSpPr>
            <a:spLocks noGrp="1"/>
          </p:cNvSpPr>
          <p:nvPr>
            <p:ph type="pic" sz="quarter" idx="13" hasCustomPrompt="1"/>
          </p:nvPr>
        </p:nvSpPr>
        <p:spPr>
          <a:xfrm>
            <a:off x="7350561"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14" name="Text Placeholder 2"/>
          <p:cNvSpPr>
            <a:spLocks noGrp="1"/>
          </p:cNvSpPr>
          <p:nvPr>
            <p:ph type="body" sz="quarter" idx="15"/>
          </p:nvPr>
        </p:nvSpPr>
        <p:spPr>
          <a:xfrm>
            <a:off x="2673375"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5" name="Text Placeholder 2"/>
          <p:cNvSpPr>
            <a:spLocks noGrp="1"/>
          </p:cNvSpPr>
          <p:nvPr>
            <p:ph type="body" sz="quarter" idx="16"/>
          </p:nvPr>
        </p:nvSpPr>
        <p:spPr>
          <a:xfrm>
            <a:off x="6623413"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8"/>
          </p:nvPr>
        </p:nvSpPr>
        <p:spPr>
          <a:xfrm>
            <a:off x="2673375"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9"/>
          </p:nvPr>
        </p:nvSpPr>
        <p:spPr>
          <a:xfrm>
            <a:off x="6623413"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994092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3 - left log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9"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410327126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4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Tree>
    <p:extLst>
      <p:ext uri="{BB962C8B-B14F-4D97-AF65-F5344CB8AC3E}">
        <p14:creationId xmlns:p14="http://schemas.microsoft.com/office/powerpoint/2010/main" val="17320910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1 - righ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405481717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22209" y="6294474"/>
            <a:ext cx="1557016" cy="444862"/>
          </a:xfrm>
          <a:prstGeom prst="rect">
            <a:avLst/>
          </a:prstGeom>
        </p:spPr>
      </p:pic>
    </p:spTree>
    <p:extLst>
      <p:ext uri="{BB962C8B-B14F-4D97-AF65-F5344CB8AC3E}">
        <p14:creationId xmlns:p14="http://schemas.microsoft.com/office/powerpoint/2010/main" val="213179136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1_Vertical Title and Text">
    <p:bg>
      <p:bgPr>
        <a:solidFill>
          <a:srgbClr val="21499C"/>
        </a:solidFill>
        <a:effectLst/>
      </p:bgPr>
    </p:bg>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286873950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0" y="1373911"/>
            <a:ext cx="10969625" cy="530984"/>
          </a:xfrm>
          <a:prstGeom prst="rect">
            <a:avLst/>
          </a:prstGeom>
        </p:spPr>
        <p:txBody>
          <a:bodyPr/>
          <a:lstStyle>
            <a:lvl1pPr marL="0" indent="0">
              <a:buNone/>
              <a:defRPr sz="28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09600" y="1904895"/>
            <a:ext cx="10969625" cy="4193505"/>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Tree>
    <p:extLst>
      <p:ext uri="{BB962C8B-B14F-4D97-AF65-F5344CB8AC3E}">
        <p14:creationId xmlns:p14="http://schemas.microsoft.com/office/powerpoint/2010/main" val="348513760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321425" y="1373911"/>
            <a:ext cx="52578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5" name="Text Placeholder 3"/>
          <p:cNvSpPr>
            <a:spLocks noGrp="1"/>
          </p:cNvSpPr>
          <p:nvPr>
            <p:ph type="body" sz="half" idx="13" hasCustomPrompt="1"/>
          </p:nvPr>
        </p:nvSpPr>
        <p:spPr>
          <a:xfrm>
            <a:off x="6321425" y="1761656"/>
            <a:ext cx="5257800" cy="4345889"/>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621941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Picture Placeholder 2"/>
          <p:cNvSpPr>
            <a:spLocks noGrp="1"/>
          </p:cNvSpPr>
          <p:nvPr>
            <p:ph type="pic" idx="1"/>
          </p:nvPr>
        </p:nvSpPr>
        <p:spPr>
          <a:xfrm>
            <a:off x="6309651"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02236155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9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4" hasCustomPrompt="1"/>
          </p:nvPr>
        </p:nvSpPr>
        <p:spPr>
          <a:xfrm>
            <a:off x="6347460" y="1372188"/>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7" name="Text Placeholder 3"/>
          <p:cNvSpPr>
            <a:spLocks noGrp="1"/>
          </p:cNvSpPr>
          <p:nvPr>
            <p:ph type="body" sz="half" idx="2" hasCustomPrompt="1"/>
          </p:nvPr>
        </p:nvSpPr>
        <p:spPr>
          <a:xfrm>
            <a:off x="634746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415678574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12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1137318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4" hasCustomPrompt="1"/>
          </p:nvPr>
        </p:nvSpPr>
        <p:spPr>
          <a:xfrm>
            <a:off x="6347460" y="1372188"/>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7" name="Text Placeholder 3"/>
          <p:cNvSpPr>
            <a:spLocks noGrp="1"/>
          </p:cNvSpPr>
          <p:nvPr>
            <p:ph type="body" sz="half" idx="2" hasCustomPrompt="1"/>
          </p:nvPr>
        </p:nvSpPr>
        <p:spPr>
          <a:xfrm>
            <a:off x="634746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159251" y="6201659"/>
            <a:ext cx="2823845" cy="624590"/>
          </a:xfrm>
          <a:prstGeom prst="rect">
            <a:avLst/>
          </a:prstGeom>
        </p:spPr>
      </p:pic>
    </p:spTree>
    <p:extLst>
      <p:ext uri="{BB962C8B-B14F-4D97-AF65-F5344CB8AC3E}">
        <p14:creationId xmlns:p14="http://schemas.microsoft.com/office/powerpoint/2010/main" val="12268692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Categories-alt">
    <p:spTree>
      <p:nvGrpSpPr>
        <p:cNvPr id="1" name=""/>
        <p:cNvGrpSpPr/>
        <p:nvPr/>
      </p:nvGrpSpPr>
      <p:grpSpPr>
        <a:xfrm>
          <a:off x="0" y="0"/>
          <a:ext cx="0" cy="0"/>
          <a:chOff x="0" y="0"/>
          <a:chExt cx="0" cy="0"/>
        </a:xfrm>
      </p:grpSpPr>
      <p:sp>
        <p:nvSpPr>
          <p:cNvPr id="14" name="Oval 13"/>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12" name="Picture 11"/>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6"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8" name="Oval 17"/>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1" name="Picture Placeholder 19"/>
          <p:cNvSpPr>
            <a:spLocks noGrp="1"/>
          </p:cNvSpPr>
          <p:nvPr>
            <p:ph type="pic" sz="quarter" idx="12" hasCustomPrompt="1"/>
          </p:nvPr>
        </p:nvSpPr>
        <p:spPr>
          <a:xfrm>
            <a:off x="3503086"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2" name="Oval 21"/>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3" name="Picture Placeholder 19"/>
          <p:cNvSpPr>
            <a:spLocks noGrp="1"/>
          </p:cNvSpPr>
          <p:nvPr>
            <p:ph type="pic" sz="quarter" idx="13" hasCustomPrompt="1"/>
          </p:nvPr>
        </p:nvSpPr>
        <p:spPr>
          <a:xfrm>
            <a:off x="7350561"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Text Placeholder 2"/>
          <p:cNvSpPr>
            <a:spLocks noGrp="1"/>
          </p:cNvSpPr>
          <p:nvPr>
            <p:ph type="body" sz="quarter" idx="15"/>
          </p:nvPr>
        </p:nvSpPr>
        <p:spPr>
          <a:xfrm>
            <a:off x="2673375"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6"/>
          </p:nvPr>
        </p:nvSpPr>
        <p:spPr>
          <a:xfrm>
            <a:off x="6623413"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18"/>
          </p:nvPr>
        </p:nvSpPr>
        <p:spPr>
          <a:xfrm>
            <a:off x="2673375"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19"/>
          </p:nvPr>
        </p:nvSpPr>
        <p:spPr>
          <a:xfrm>
            <a:off x="6623413"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3" name="Picture 1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Oval 16"/>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9" name="Oval 18"/>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4164771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10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Picture Placeholder 2"/>
          <p:cNvSpPr>
            <a:spLocks noGrp="1"/>
          </p:cNvSpPr>
          <p:nvPr>
            <p:ph type="pic" idx="1"/>
          </p:nvPr>
        </p:nvSpPr>
        <p:spPr>
          <a:xfrm>
            <a:off x="6309653"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43388794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4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2" hasCustomPrompt="1"/>
          </p:nvPr>
        </p:nvSpPr>
        <p:spPr>
          <a:xfrm>
            <a:off x="609600" y="1761656"/>
            <a:ext cx="68580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9" name="Picture 8"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386631562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5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5"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6"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9" name="Picture 8"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333281827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6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3758" y="6326835"/>
            <a:ext cx="1539222" cy="340452"/>
          </a:xfrm>
          <a:prstGeom prst="rect">
            <a:avLst/>
          </a:prstGeom>
        </p:spPr>
      </p:pic>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9"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5"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45281792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7_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6077969" y="2"/>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itle Placeholder 1"/>
          <p:cNvSpPr>
            <a:spLocks noGrp="1"/>
          </p:cNvSpPr>
          <p:nvPr>
            <p:ph type="title" hasCustomPrompt="1"/>
          </p:nvPr>
        </p:nvSpPr>
        <p:spPr>
          <a:xfrm>
            <a:off x="609600" y="0"/>
            <a:ext cx="486964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title</a:t>
            </a:r>
          </a:p>
        </p:txBody>
      </p:sp>
      <p:sp>
        <p:nvSpPr>
          <p:cNvPr id="19" name="Text Placeholder 3"/>
          <p:cNvSpPr>
            <a:spLocks noGrp="1"/>
          </p:cNvSpPr>
          <p:nvPr>
            <p:ph type="body" sz="half" idx="2" hasCustomPrompt="1"/>
          </p:nvPr>
        </p:nvSpPr>
        <p:spPr>
          <a:xfrm>
            <a:off x="604259" y="1306298"/>
            <a:ext cx="4874986" cy="5247460"/>
          </a:xfrm>
          <a:prstGeom prst="rect">
            <a:avLst/>
          </a:prstGeom>
        </p:spPr>
        <p:txBody>
          <a:bodyPr/>
          <a:lstStyle>
            <a:lvl1pPr marL="0" indent="-182880">
              <a:buNone/>
              <a:defRPr sz="20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66483839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8_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0"/>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24" y="6275890"/>
            <a:ext cx="1538782" cy="340804"/>
          </a:xfrm>
          <a:prstGeom prst="rect">
            <a:avLst/>
          </a:prstGeom>
        </p:spPr>
      </p:pic>
      <p:sp>
        <p:nvSpPr>
          <p:cNvPr id="16" name="Text Placeholder 3"/>
          <p:cNvSpPr>
            <a:spLocks noGrp="1"/>
          </p:cNvSpPr>
          <p:nvPr>
            <p:ph type="body" sz="half" idx="15" hasCustomPrompt="1"/>
          </p:nvPr>
        </p:nvSpPr>
        <p:spPr>
          <a:xfrm>
            <a:off x="6715115" y="1373911"/>
            <a:ext cx="487498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35692982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ull Bleed 1/2 Image (Dark BG)">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0" y="0"/>
            <a:ext cx="6112448"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2" name="Picture 11" descr="BG_2.png"/>
          <p:cNvPicPr>
            <a:picLocks noChangeAspect="1"/>
          </p:cNvPicPr>
          <p:nvPr/>
        </p:nvPicPr>
        <p:blipFill rotWithShape="1">
          <a:blip r:embed="rId2" cstate="screen">
            <a:extLst>
              <a:ext uri="{28A0092B-C50C-407E-A947-70E740481C1C}">
                <a14:useLocalDpi xmlns:a14="http://schemas.microsoft.com/office/drawing/2010/main"/>
              </a:ext>
            </a:extLst>
          </a:blip>
          <a:srcRect t="609" r="50423" b="1"/>
          <a:stretch/>
        </p:blipFill>
        <p:spPr>
          <a:xfrm flipH="1">
            <a:off x="6112448" y="0"/>
            <a:ext cx="6079553" cy="6857544"/>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918" y="6275890"/>
            <a:ext cx="1539183" cy="340804"/>
          </a:xfrm>
          <a:prstGeom prst="rect">
            <a:avLst/>
          </a:prstGeom>
        </p:spPr>
      </p:pic>
      <p:sp>
        <p:nvSpPr>
          <p:cNvPr id="13" name="Text Placeholder 3"/>
          <p:cNvSpPr>
            <a:spLocks noGrp="1"/>
          </p:cNvSpPr>
          <p:nvPr>
            <p:ph type="body" sz="half" idx="15" hasCustomPrompt="1"/>
          </p:nvPr>
        </p:nvSpPr>
        <p:spPr>
          <a:xfrm>
            <a:off x="6716864" y="1373912"/>
            <a:ext cx="487625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366307080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Detail Page 4">
    <p:spTree>
      <p:nvGrpSpPr>
        <p:cNvPr id="1" name=""/>
        <p:cNvGrpSpPr/>
        <p:nvPr/>
      </p:nvGrpSpPr>
      <p:grpSpPr>
        <a:xfrm>
          <a:off x="0" y="0"/>
          <a:ext cx="0" cy="0"/>
          <a:chOff x="0" y="0"/>
          <a:chExt cx="0" cy="0"/>
        </a:xfrm>
      </p:grpSpPr>
      <p:pic>
        <p:nvPicPr>
          <p:cNvPr id="16" name="Picture 15"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1" cy="1027544"/>
          </a:xfrm>
          <a:prstGeom prst="rect">
            <a:avLst/>
          </a:prstGeom>
        </p:spPr>
      </p:pic>
      <p:sp>
        <p:nvSpPr>
          <p:cNvPr id="10" name="Title Placeholder 1"/>
          <p:cNvSpPr>
            <a:spLocks noGrp="1"/>
          </p:cNvSpPr>
          <p:nvPr>
            <p:ph type="title" hasCustomPrompt="1"/>
          </p:nvPr>
        </p:nvSpPr>
        <p:spPr>
          <a:xfrm>
            <a:off x="609760" y="0"/>
            <a:ext cx="10972482" cy="1038412"/>
          </a:xfrm>
          <a:prstGeom prst="rect">
            <a:avLst/>
          </a:prstGeom>
        </p:spPr>
        <p:txBody>
          <a:bodyPr vert="horz" lIns="91440" tIns="45720" rIns="91440" bIns="45720" rtlCol="0" anchor="ctr">
            <a:normAutofit/>
          </a:bodyPr>
          <a:lstStyle/>
          <a:p>
            <a:r>
              <a:rPr lang="en-US" dirty="0"/>
              <a:t>Click to edit Content title</a:t>
            </a:r>
          </a:p>
        </p:txBody>
      </p:sp>
      <p:sp>
        <p:nvSpPr>
          <p:cNvPr id="14" name="Text Placeholder 3"/>
          <p:cNvSpPr>
            <a:spLocks noGrp="1"/>
          </p:cNvSpPr>
          <p:nvPr>
            <p:ph type="body" sz="half" idx="14" hasCustomPrompt="1"/>
          </p:nvPr>
        </p:nvSpPr>
        <p:spPr>
          <a:xfrm>
            <a:off x="609760" y="1373911"/>
            <a:ext cx="6859786"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9" name="Text Placeholder 3"/>
          <p:cNvSpPr>
            <a:spLocks noGrp="1"/>
          </p:cNvSpPr>
          <p:nvPr>
            <p:ph type="body" sz="half" idx="2" hasCustomPrompt="1"/>
          </p:nvPr>
        </p:nvSpPr>
        <p:spPr>
          <a:xfrm>
            <a:off x="609759" y="1761656"/>
            <a:ext cx="685978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5" name="Content Placeholder 3"/>
          <p:cNvSpPr>
            <a:spLocks noGrp="1"/>
          </p:cNvSpPr>
          <p:nvPr>
            <p:ph sz="half" idx="15"/>
          </p:nvPr>
        </p:nvSpPr>
        <p:spPr>
          <a:xfrm>
            <a:off x="7926443" y="1761659"/>
            <a:ext cx="3655799"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6429" y="6326835"/>
            <a:ext cx="1539623" cy="340452"/>
          </a:xfrm>
          <a:prstGeom prst="rect">
            <a:avLst/>
          </a:prstGeom>
        </p:spPr>
      </p:pic>
      <p:sp>
        <p:nvSpPr>
          <p:cNvPr id="20" name="Slide Number Placeholder 5"/>
          <p:cNvSpPr>
            <a:spLocks noGrp="1"/>
          </p:cNvSpPr>
          <p:nvPr>
            <p:ph type="sldNum" sz="quarter" idx="4"/>
          </p:nvPr>
        </p:nvSpPr>
        <p:spPr>
          <a:xfrm>
            <a:off x="609759" y="6411362"/>
            <a:ext cx="412196"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94161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Full Bleed Image (Light BG)">
    <p:spTree>
      <p:nvGrpSpPr>
        <p:cNvPr id="1" name=""/>
        <p:cNvGrpSpPr/>
        <p:nvPr/>
      </p:nvGrpSpPr>
      <p:grpSpPr>
        <a:xfrm>
          <a:off x="0" y="0"/>
          <a:ext cx="0" cy="0"/>
          <a:chOff x="0" y="0"/>
          <a:chExt cx="0" cy="0"/>
        </a:xfrm>
      </p:grpSpPr>
      <p:sp>
        <p:nvSpPr>
          <p:cNvPr id="13" name="Picture Placeholder 2"/>
          <p:cNvSpPr>
            <a:spLocks noGrp="1"/>
          </p:cNvSpPr>
          <p:nvPr>
            <p:ph type="pic" idx="1"/>
          </p:nvPr>
        </p:nvSpPr>
        <p:spPr>
          <a:xfrm>
            <a:off x="1" y="2"/>
            <a:ext cx="12191999"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1" name="Picture 10"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1" cy="1027544"/>
          </a:xfrm>
          <a:prstGeom prst="rect">
            <a:avLst/>
          </a:prstGeom>
        </p:spPr>
      </p:pic>
      <p:sp>
        <p:nvSpPr>
          <p:cNvPr id="10" name="Title Placeholder 1"/>
          <p:cNvSpPr>
            <a:spLocks noGrp="1"/>
          </p:cNvSpPr>
          <p:nvPr>
            <p:ph type="title" hasCustomPrompt="1"/>
          </p:nvPr>
        </p:nvSpPr>
        <p:spPr>
          <a:xfrm>
            <a:off x="609760" y="0"/>
            <a:ext cx="10972482" cy="1038412"/>
          </a:xfrm>
          <a:prstGeom prst="rect">
            <a:avLst/>
          </a:prstGeom>
        </p:spPr>
        <p:txBody>
          <a:bodyPr vert="horz" lIns="91440" tIns="45720" rIns="91440" bIns="45720" rtlCol="0" anchor="ctr">
            <a:normAutofit/>
          </a:bodyPr>
          <a:lstStyle/>
          <a:p>
            <a:r>
              <a:rPr lang="en-US" dirty="0"/>
              <a:t>Click to edit Content title</a:t>
            </a:r>
          </a:p>
        </p:txBody>
      </p:sp>
      <p:sp>
        <p:nvSpPr>
          <p:cNvPr id="19" name="Text Placeholder 3"/>
          <p:cNvSpPr>
            <a:spLocks noGrp="1"/>
          </p:cNvSpPr>
          <p:nvPr>
            <p:ph type="body" sz="half" idx="14" hasCustomPrompt="1"/>
          </p:nvPr>
        </p:nvSpPr>
        <p:spPr>
          <a:xfrm>
            <a:off x="604416" y="1373911"/>
            <a:ext cx="6854161"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20" name="Text Placeholder 3"/>
          <p:cNvSpPr>
            <a:spLocks noGrp="1"/>
          </p:cNvSpPr>
          <p:nvPr>
            <p:ph type="body" sz="half" idx="2" hasCustomPrompt="1"/>
          </p:nvPr>
        </p:nvSpPr>
        <p:spPr>
          <a:xfrm>
            <a:off x="604416" y="1761656"/>
            <a:ext cx="6854161"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6429" y="6326835"/>
            <a:ext cx="1539623" cy="340452"/>
          </a:xfrm>
          <a:prstGeom prst="rect">
            <a:avLst/>
          </a:prstGeom>
        </p:spPr>
      </p:pic>
      <p:sp>
        <p:nvSpPr>
          <p:cNvPr id="22" name="Slide Number Placeholder 5"/>
          <p:cNvSpPr>
            <a:spLocks noGrp="1"/>
          </p:cNvSpPr>
          <p:nvPr>
            <p:ph type="sldNum" sz="quarter" idx="4"/>
          </p:nvPr>
        </p:nvSpPr>
        <p:spPr>
          <a:xfrm>
            <a:off x="609759" y="6411362"/>
            <a:ext cx="412196"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326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13"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743" y="5494165"/>
            <a:ext cx="3827605" cy="1093601"/>
          </a:xfrm>
          <a:prstGeom prst="rect">
            <a:avLst/>
          </a:prstGeom>
        </p:spPr>
      </p:pic>
    </p:spTree>
    <p:extLst>
      <p:ext uri="{BB962C8B-B14F-4D97-AF65-F5344CB8AC3E}">
        <p14:creationId xmlns:p14="http://schemas.microsoft.com/office/powerpoint/2010/main" val="1393177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25" name="Oval 24"/>
          <p:cNvSpPr/>
          <p:nvPr/>
        </p:nvSpPr>
        <p:spPr>
          <a:xfrm>
            <a:off x="606404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charset="0"/>
              <a:ea typeface="Segoe UI" charset="0"/>
              <a:cs typeface="Segoe UI" charset="0"/>
            </a:endParaRPr>
          </a:p>
        </p:txBody>
      </p:sp>
      <p:sp>
        <p:nvSpPr>
          <p:cNvPr id="27" name="Oval 26"/>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0629893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3_Vertical Title and Tex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2" hasCustomPrompt="1"/>
          </p:nvPr>
        </p:nvSpPr>
        <p:spPr>
          <a:xfrm>
            <a:off x="609600" y="1761656"/>
            <a:ext cx="68580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18754960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4_Vertical Title and Tex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5"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6"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7254" y="6263640"/>
            <a:ext cx="1669240" cy="476925"/>
          </a:xfrm>
          <a:prstGeom prst="rect">
            <a:avLst/>
          </a:prstGeom>
        </p:spPr>
      </p:pic>
    </p:spTree>
    <p:extLst>
      <p:ext uri="{BB962C8B-B14F-4D97-AF65-F5344CB8AC3E}">
        <p14:creationId xmlns:p14="http://schemas.microsoft.com/office/powerpoint/2010/main" val="153595577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19367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10576819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8" name="TextBox 17"/>
          <p:cNvSpPr txBox="1"/>
          <p:nvPr/>
        </p:nvSpPr>
        <p:spPr>
          <a:xfrm>
            <a:off x="514858" y="909429"/>
            <a:ext cx="11059791" cy="1092607"/>
          </a:xfrm>
          <a:prstGeom prst="rect">
            <a:avLst/>
          </a:prstGeom>
          <a:noFill/>
        </p:spPr>
        <p:txBody>
          <a:bodyPr wrap="square" rtlCol="0">
            <a:spAutoFit/>
          </a:bodyPr>
          <a:lstStyle/>
          <a:p>
            <a:r>
              <a:rPr lang="en-US" sz="6500" dirty="0">
                <a:solidFill>
                  <a:srgbClr val="135CBE"/>
                </a:solidFill>
                <a:latin typeface="+mj-lt"/>
                <a:cs typeface="Arial"/>
              </a:rPr>
              <a:t>Agenda</a:t>
            </a:r>
          </a:p>
        </p:txBody>
      </p:sp>
      <p:sp>
        <p:nvSpPr>
          <p:cNvPr id="4" name="Text Placeholder 3"/>
          <p:cNvSpPr>
            <a:spLocks noGrp="1"/>
          </p:cNvSpPr>
          <p:nvPr>
            <p:ph type="body" sz="half" idx="2" hasCustomPrompt="1"/>
          </p:nvPr>
        </p:nvSpPr>
        <p:spPr>
          <a:xfrm>
            <a:off x="609760" y="2287791"/>
            <a:ext cx="10972482" cy="2927190"/>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36860" y="5413786"/>
            <a:ext cx="3827605" cy="1093601"/>
          </a:xfrm>
          <a:prstGeom prst="rect">
            <a:avLst/>
          </a:prstGeom>
        </p:spPr>
      </p:pic>
    </p:spTree>
    <p:extLst>
      <p:ext uri="{BB962C8B-B14F-4D97-AF65-F5344CB8AC3E}">
        <p14:creationId xmlns:p14="http://schemas.microsoft.com/office/powerpoint/2010/main" val="780316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547902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23012867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6986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4" name="Oval 13"/>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136408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b-Category Title Page">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1766942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8" name="Oval 7"/>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7" name="Oval 6"/>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27214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ategories - Content 1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6" name="Oval 15"/>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394655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ategories - Content 2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
        <p:nvSpPr>
          <p:cNvPr id="14" name="Oval 13"/>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388084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Oval 16"/>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8" name="Oval 17"/>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28291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45222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1" name="Oval 10"/>
          <p:cNvSpPr/>
          <p:nvPr/>
        </p:nvSpPr>
        <p:spPr>
          <a:xfrm>
            <a:off x="604592"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83528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0"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1"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042051893"/>
      </p:ext>
    </p:extLst>
  </p:cSld>
  <p:clrMapOvr>
    <a:masterClrMapping/>
  </p:clrMapOvr>
  <p:transition spd="slow">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ategories - Quote 2">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491170473"/>
      </p:ext>
    </p:extLst>
  </p:cSld>
  <p:clrMapOvr>
    <a:masterClrMapping/>
  </p:clrMapOvr>
  <p:transition spd="slow">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3292148444"/>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13802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p:bg>
      <p:bgPr>
        <a:solidFill>
          <a:srgbClr val="EDEE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3898003"/>
          </a:xfrm>
        </p:spPr>
        <p:txBody>
          <a:bodyPr anchor="ctr">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121592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940490088"/>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25909005"/>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1085850" y="2312892"/>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Oval 13"/>
          <p:cNvSpPr/>
          <p:nvPr/>
        </p:nvSpPr>
        <p:spPr>
          <a:xfrm>
            <a:off x="4295082" y="2319279"/>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7420246" y="2325666"/>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2213668"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Picture Placeholder 19"/>
          <p:cNvSpPr>
            <a:spLocks noGrp="1"/>
          </p:cNvSpPr>
          <p:nvPr>
            <p:ph type="pic" sz="quarter" idx="13" hasCustomPrompt="1"/>
          </p:nvPr>
        </p:nvSpPr>
        <p:spPr>
          <a:xfrm>
            <a:off x="5422900"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8" name="Picture Placeholder 19"/>
          <p:cNvSpPr>
            <a:spLocks noGrp="1"/>
          </p:cNvSpPr>
          <p:nvPr>
            <p:ph type="pic" sz="quarter" idx="14" hasCustomPrompt="1"/>
          </p:nvPr>
        </p:nvSpPr>
        <p:spPr>
          <a:xfrm>
            <a:off x="8548064"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 name="Text Placeholder 2"/>
          <p:cNvSpPr>
            <a:spLocks noGrp="1"/>
          </p:cNvSpPr>
          <p:nvPr>
            <p:ph type="body" sz="quarter" idx="15"/>
          </p:nvPr>
        </p:nvSpPr>
        <p:spPr>
          <a:xfrm>
            <a:off x="1425284"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6"/>
          </p:nvPr>
        </p:nvSpPr>
        <p:spPr>
          <a:xfrm>
            <a:off x="4581346"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7"/>
          </p:nvPr>
        </p:nvSpPr>
        <p:spPr>
          <a:xfrm>
            <a:off x="7843748"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8"/>
          </p:nvPr>
        </p:nvSpPr>
        <p:spPr>
          <a:xfrm>
            <a:off x="1425284"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19"/>
          </p:nvPr>
        </p:nvSpPr>
        <p:spPr>
          <a:xfrm>
            <a:off x="4581346"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0"/>
          </p:nvPr>
        </p:nvSpPr>
        <p:spPr>
          <a:xfrm>
            <a:off x="7843748"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29689568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ategories-alt">
    <p:spTree>
      <p:nvGrpSpPr>
        <p:cNvPr id="1" name=""/>
        <p:cNvGrpSpPr/>
        <p:nvPr/>
      </p:nvGrpSpPr>
      <p:grpSpPr>
        <a:xfrm>
          <a:off x="0" y="0"/>
          <a:ext cx="0" cy="0"/>
          <a:chOff x="0" y="0"/>
          <a:chExt cx="0" cy="0"/>
        </a:xfrm>
      </p:grpSpPr>
      <p:sp>
        <p:nvSpPr>
          <p:cNvPr id="17" name="Oval 16"/>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8" name="Oval 17"/>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9" name="Oval 18"/>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41" name="Oval 40"/>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2" name="Oval 41"/>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3" name="Oval 42"/>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4" name="Picture Placeholder 19"/>
          <p:cNvSpPr>
            <a:spLocks noGrp="1"/>
          </p:cNvSpPr>
          <p:nvPr>
            <p:ph type="pic" sz="quarter" idx="12" hasCustomPrompt="1"/>
          </p:nvPr>
        </p:nvSpPr>
        <p:spPr>
          <a:xfrm>
            <a:off x="2213668"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Picture Placeholder 19"/>
          <p:cNvSpPr>
            <a:spLocks noGrp="1"/>
          </p:cNvSpPr>
          <p:nvPr>
            <p:ph type="pic" sz="quarter" idx="13" hasCustomPrompt="1"/>
          </p:nvPr>
        </p:nvSpPr>
        <p:spPr>
          <a:xfrm>
            <a:off x="5422900"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6" name="Picture Placeholder 19"/>
          <p:cNvSpPr>
            <a:spLocks noGrp="1"/>
          </p:cNvSpPr>
          <p:nvPr>
            <p:ph type="pic" sz="quarter" idx="14" hasCustomPrompt="1"/>
          </p:nvPr>
        </p:nvSpPr>
        <p:spPr>
          <a:xfrm>
            <a:off x="8548064"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7" name="Text Placeholder 2"/>
          <p:cNvSpPr>
            <a:spLocks noGrp="1"/>
          </p:cNvSpPr>
          <p:nvPr>
            <p:ph type="body" sz="quarter" idx="15"/>
          </p:nvPr>
        </p:nvSpPr>
        <p:spPr>
          <a:xfrm>
            <a:off x="1425284"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16"/>
          </p:nvPr>
        </p:nvSpPr>
        <p:spPr>
          <a:xfrm>
            <a:off x="4581346"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17"/>
          </p:nvPr>
        </p:nvSpPr>
        <p:spPr>
          <a:xfrm>
            <a:off x="7843748"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18"/>
          </p:nvPr>
        </p:nvSpPr>
        <p:spPr>
          <a:xfrm>
            <a:off x="1425284"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19"/>
          </p:nvPr>
        </p:nvSpPr>
        <p:spPr>
          <a:xfrm>
            <a:off x="4581346"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0"/>
          </p:nvPr>
        </p:nvSpPr>
        <p:spPr>
          <a:xfrm>
            <a:off x="7843748"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0" name="Oval 19"/>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1" name="Oval 20"/>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2" name="Oval 21"/>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3" name="Picture 2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391144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Categories-alt">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2" name="Text Placeholder 2"/>
          <p:cNvSpPr>
            <a:spLocks noGrp="1"/>
          </p:cNvSpPr>
          <p:nvPr>
            <p:ph type="body" sz="quarter" idx="20"/>
          </p:nvPr>
        </p:nvSpPr>
        <p:spPr>
          <a:xfrm>
            <a:off x="8970551"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pic>
        <p:nvPicPr>
          <p:cNvPr id="23" name="Picture 2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8" name="Oval 27"/>
          <p:cNvSpPr/>
          <p:nvPr userDrawn="1"/>
        </p:nvSpPr>
        <p:spPr>
          <a:xfrm>
            <a:off x="386108"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9" name="Oval 28"/>
          <p:cNvSpPr/>
          <p:nvPr userDrawn="1"/>
        </p:nvSpPr>
        <p:spPr>
          <a:xfrm>
            <a:off x="3247589"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0" name="Oval 29"/>
          <p:cNvSpPr/>
          <p:nvPr userDrawn="1"/>
        </p:nvSpPr>
        <p:spPr>
          <a:xfrm>
            <a:off x="6109070"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1" name="Oval 30"/>
          <p:cNvSpPr/>
          <p:nvPr userDrawn="1"/>
        </p:nvSpPr>
        <p:spPr>
          <a:xfrm>
            <a:off x="8970551"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3" name="Text Placeholder 2"/>
          <p:cNvSpPr>
            <a:spLocks noGrp="1"/>
          </p:cNvSpPr>
          <p:nvPr>
            <p:ph type="body" sz="quarter" idx="21"/>
          </p:nvPr>
        </p:nvSpPr>
        <p:spPr>
          <a:xfrm>
            <a:off x="6109070"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4" name="Text Placeholder 2"/>
          <p:cNvSpPr>
            <a:spLocks noGrp="1"/>
          </p:cNvSpPr>
          <p:nvPr>
            <p:ph type="body" sz="quarter" idx="22"/>
          </p:nvPr>
        </p:nvSpPr>
        <p:spPr>
          <a:xfrm>
            <a:off x="3247589"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5" name="Text Placeholder 2"/>
          <p:cNvSpPr>
            <a:spLocks noGrp="1"/>
          </p:cNvSpPr>
          <p:nvPr>
            <p:ph type="body" sz="quarter" idx="23"/>
          </p:nvPr>
        </p:nvSpPr>
        <p:spPr>
          <a:xfrm>
            <a:off x="386108" y="4744643"/>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36839771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8" name="Freeform 17"/>
          <p:cNvSpPr/>
          <p:nvPr/>
        </p:nvSpPr>
        <p:spPr>
          <a:xfrm>
            <a:off x="5771535" y="4202430"/>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6" name="Oval 15"/>
          <p:cNvSpPr/>
          <p:nvPr/>
        </p:nvSpPr>
        <p:spPr>
          <a:xfrm>
            <a:off x="518651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4818332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Freeform 5"/>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7296060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6356555" y="4206478"/>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Oval 13"/>
          <p:cNvSpPr/>
          <p:nvPr/>
        </p:nvSpPr>
        <p:spPr>
          <a:xfrm>
            <a:off x="518651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2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5771535" y="4202430"/>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5628356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Oval 4"/>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Oval 5"/>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Oval 6"/>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2694013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20" name="Freeform 19"/>
          <p:cNvSpPr/>
          <p:nvPr/>
        </p:nvSpPr>
        <p:spPr>
          <a:xfrm>
            <a:off x="5186515" y="4198382"/>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p:cNvSpPr/>
          <p:nvPr/>
        </p:nvSpPr>
        <p:spPr>
          <a:xfrm>
            <a:off x="6356555" y="4206478"/>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a:solidFill>
                  <a:schemeClr val="bg2"/>
                </a:solidFill>
              </a:defRPr>
            </a:lvl1pPr>
          </a:lstStyle>
          <a:p>
            <a:pPr lvl="0"/>
            <a:r>
              <a:rPr lang="en-US" dirty="0"/>
              <a:t>Click to edit sub heading text</a:t>
            </a: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2964170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67790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5" name="Oval 4"/>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82969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0" name="Freeform 1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03872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1" name="Oval 10"/>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5098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6745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7106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Categories - Content 1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9678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551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272875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79077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97655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4615106"/>
          </a:xfrm>
        </p:spPr>
        <p:txBody>
          <a:bodyPr anchor="t">
            <a:normAutofit/>
          </a:bodyPr>
          <a:lstStyle>
            <a:lvl1pPr marL="0" indent="0" algn="ctr">
              <a:buNone/>
              <a:defRPr sz="32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 name="Text Placeholder 7"/>
          <p:cNvSpPr>
            <a:spLocks noGrp="1"/>
          </p:cNvSpPr>
          <p:nvPr>
            <p:ph type="body" sz="quarter" idx="12" hasCustomPrompt="1"/>
          </p:nvPr>
        </p:nvSpPr>
        <p:spPr>
          <a:xfrm>
            <a:off x="907526" y="278213"/>
            <a:ext cx="10376948" cy="1027795"/>
          </a:xfrm>
        </p:spPr>
        <p:txBody>
          <a:bodyPr anchor="t">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8511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Tree>
    <p:extLst>
      <p:ext uri="{BB962C8B-B14F-4D97-AF65-F5344CB8AC3E}">
        <p14:creationId xmlns:p14="http://schemas.microsoft.com/office/powerpoint/2010/main" val="325102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0242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8" name="Oval 7"/>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
        <p:nvSpPr>
          <p:cNvPr id="13"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Tree>
    <p:extLst>
      <p:ext uri="{BB962C8B-B14F-4D97-AF65-F5344CB8AC3E}">
        <p14:creationId xmlns:p14="http://schemas.microsoft.com/office/powerpoint/2010/main" val="2202472460"/>
      </p:ext>
    </p:extLst>
  </p:cSld>
  <p:clrMapOvr>
    <a:masterClrMapping/>
  </p:clrMapOvr>
  <p:transition spd="slow">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Oval 11"/>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963938143"/>
      </p:ext>
    </p:extLst>
  </p:cSld>
  <p:clrMapOvr>
    <a:masterClrMapping/>
  </p:clrMapOvr>
  <p:transition spd="slow">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3707866803"/>
      </p:ext>
    </p:extLst>
  </p:cSld>
  <p:clrMapOvr>
    <a:masterClrMapping/>
  </p:clrMapOvr>
  <p:transition spd="slow">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2" name="Freeform 11"/>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635375373"/>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178329342"/>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Freeform 13"/>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5" name="Oval 14"/>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278817381"/>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Oval 13"/>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 name="Oval 17"/>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Oval 2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2"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234691"/>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77404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Picture Placeholder 2"/>
          <p:cNvSpPr>
            <a:spLocks noGrp="1"/>
          </p:cNvSpPr>
          <p:nvPr>
            <p:ph type="pic" sz="quarter" idx="12"/>
          </p:nvPr>
        </p:nvSpPr>
        <p:spPr>
          <a:xfrm>
            <a:off x="907526" y="1401097"/>
            <a:ext cx="10376948" cy="4636166"/>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4787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2" name="Oval 11"/>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22440889"/>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Oval 11"/>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75842108"/>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43383"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1298054"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3" name="Oval 32"/>
          <p:cNvSpPr/>
          <p:nvPr/>
        </p:nvSpPr>
        <p:spPr>
          <a:xfrm>
            <a:off x="3041552"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6" name="Picture Placeholder 19"/>
          <p:cNvSpPr>
            <a:spLocks noGrp="1"/>
          </p:cNvSpPr>
          <p:nvPr>
            <p:ph type="pic" sz="quarter" idx="13" hasCustomPrompt="1"/>
          </p:nvPr>
        </p:nvSpPr>
        <p:spPr>
          <a:xfrm>
            <a:off x="4096223"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7" name="Oval 36"/>
          <p:cNvSpPr/>
          <p:nvPr/>
        </p:nvSpPr>
        <p:spPr>
          <a:xfrm>
            <a:off x="5839721"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0" name="Picture Placeholder 19"/>
          <p:cNvSpPr>
            <a:spLocks noGrp="1"/>
          </p:cNvSpPr>
          <p:nvPr>
            <p:ph type="pic" sz="quarter" idx="14" hasCustomPrompt="1"/>
          </p:nvPr>
        </p:nvSpPr>
        <p:spPr>
          <a:xfrm>
            <a:off x="6894392"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1" name="Oval 40"/>
          <p:cNvSpPr/>
          <p:nvPr/>
        </p:nvSpPr>
        <p:spPr>
          <a:xfrm>
            <a:off x="8637890"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4" name="Picture Placeholder 19"/>
          <p:cNvSpPr>
            <a:spLocks noGrp="1"/>
          </p:cNvSpPr>
          <p:nvPr>
            <p:ph type="pic" sz="quarter" idx="15" hasCustomPrompt="1"/>
          </p:nvPr>
        </p:nvSpPr>
        <p:spPr>
          <a:xfrm>
            <a:off x="9692561"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1" name="Text Placeholder 2"/>
          <p:cNvSpPr>
            <a:spLocks noGrp="1"/>
          </p:cNvSpPr>
          <p:nvPr>
            <p:ph type="body" sz="quarter" idx="16"/>
          </p:nvPr>
        </p:nvSpPr>
        <p:spPr>
          <a:xfrm>
            <a:off x="613605"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3" name="Text Placeholder 2"/>
          <p:cNvSpPr>
            <a:spLocks noGrp="1"/>
          </p:cNvSpPr>
          <p:nvPr>
            <p:ph type="body" sz="quarter" idx="18"/>
          </p:nvPr>
        </p:nvSpPr>
        <p:spPr>
          <a:xfrm>
            <a:off x="613605"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9"/>
          </p:nvPr>
        </p:nvSpPr>
        <p:spPr>
          <a:xfrm>
            <a:off x="341177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20"/>
          </p:nvPr>
        </p:nvSpPr>
        <p:spPr>
          <a:xfrm>
            <a:off x="341177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21"/>
          </p:nvPr>
        </p:nvSpPr>
        <p:spPr>
          <a:xfrm>
            <a:off x="6209943"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8" name="Text Placeholder 2"/>
          <p:cNvSpPr>
            <a:spLocks noGrp="1"/>
          </p:cNvSpPr>
          <p:nvPr>
            <p:ph type="body" sz="quarter" idx="22"/>
          </p:nvPr>
        </p:nvSpPr>
        <p:spPr>
          <a:xfrm>
            <a:off x="6209943"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23"/>
          </p:nvPr>
        </p:nvSpPr>
        <p:spPr>
          <a:xfrm>
            <a:off x="909678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4"/>
          </p:nvPr>
        </p:nvSpPr>
        <p:spPr>
          <a:xfrm>
            <a:off x="909678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740056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 Categories-alt">
    <p:spTree>
      <p:nvGrpSpPr>
        <p:cNvPr id="1" name=""/>
        <p:cNvGrpSpPr/>
        <p:nvPr/>
      </p:nvGrpSpPr>
      <p:grpSpPr>
        <a:xfrm>
          <a:off x="0" y="0"/>
          <a:ext cx="0" cy="0"/>
          <a:chOff x="0" y="0"/>
          <a:chExt cx="0" cy="0"/>
        </a:xfrm>
      </p:grpSpPr>
      <p:sp>
        <p:nvSpPr>
          <p:cNvPr id="21" name="Oval 2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2" name="Oval 21"/>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3" name="Oval 22"/>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4" name="Oval 23"/>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9" name="Picture 2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31" name="Oval 3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2" name="Picture Placeholder 19"/>
          <p:cNvSpPr>
            <a:spLocks noGrp="1"/>
          </p:cNvSpPr>
          <p:nvPr>
            <p:ph type="pic" sz="quarter" idx="12" hasCustomPrompt="1"/>
          </p:nvPr>
        </p:nvSpPr>
        <p:spPr>
          <a:xfrm>
            <a:off x="1298054"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4" name="Oval 33"/>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5" name="Picture Placeholder 19"/>
          <p:cNvSpPr>
            <a:spLocks noGrp="1"/>
          </p:cNvSpPr>
          <p:nvPr>
            <p:ph type="pic" sz="quarter" idx="13" hasCustomPrompt="1"/>
          </p:nvPr>
        </p:nvSpPr>
        <p:spPr>
          <a:xfrm>
            <a:off x="4096223"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8" name="Oval 37"/>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9" name="Picture Placeholder 19"/>
          <p:cNvSpPr>
            <a:spLocks noGrp="1"/>
          </p:cNvSpPr>
          <p:nvPr>
            <p:ph type="pic" sz="quarter" idx="14" hasCustomPrompt="1"/>
          </p:nvPr>
        </p:nvSpPr>
        <p:spPr>
          <a:xfrm>
            <a:off x="6894392"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2" name="Oval 41"/>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3" name="Picture Placeholder 19"/>
          <p:cNvSpPr>
            <a:spLocks noGrp="1"/>
          </p:cNvSpPr>
          <p:nvPr>
            <p:ph type="pic" sz="quarter" idx="15" hasCustomPrompt="1"/>
          </p:nvPr>
        </p:nvSpPr>
        <p:spPr>
          <a:xfrm>
            <a:off x="9692561"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Text Placeholder 2"/>
          <p:cNvSpPr>
            <a:spLocks noGrp="1"/>
          </p:cNvSpPr>
          <p:nvPr>
            <p:ph type="body" sz="quarter" idx="16"/>
          </p:nvPr>
        </p:nvSpPr>
        <p:spPr>
          <a:xfrm>
            <a:off x="613605"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6" name="Text Placeholder 2"/>
          <p:cNvSpPr>
            <a:spLocks noGrp="1"/>
          </p:cNvSpPr>
          <p:nvPr>
            <p:ph type="body" sz="quarter" idx="18"/>
          </p:nvPr>
        </p:nvSpPr>
        <p:spPr>
          <a:xfrm>
            <a:off x="613605"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7" name="Text Placeholder 2"/>
          <p:cNvSpPr>
            <a:spLocks noGrp="1"/>
          </p:cNvSpPr>
          <p:nvPr>
            <p:ph type="body" sz="quarter" idx="19"/>
          </p:nvPr>
        </p:nvSpPr>
        <p:spPr>
          <a:xfrm>
            <a:off x="341177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20"/>
          </p:nvPr>
        </p:nvSpPr>
        <p:spPr>
          <a:xfrm>
            <a:off x="341177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21"/>
          </p:nvPr>
        </p:nvSpPr>
        <p:spPr>
          <a:xfrm>
            <a:off x="6209943"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22"/>
          </p:nvPr>
        </p:nvSpPr>
        <p:spPr>
          <a:xfrm>
            <a:off x="6209943"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23"/>
          </p:nvPr>
        </p:nvSpPr>
        <p:spPr>
          <a:xfrm>
            <a:off x="909678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4"/>
          </p:nvPr>
        </p:nvSpPr>
        <p:spPr>
          <a:xfrm>
            <a:off x="909678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5" name="Oval 24"/>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6" name="Oval 25"/>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7" name="Oval 26"/>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8" name="Oval 27"/>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33" name="Picture 3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1089192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547902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1" name="Oval 10"/>
          <p:cNvSpPr/>
          <p:nvPr/>
        </p:nvSpPr>
        <p:spPr>
          <a:xfrm>
            <a:off x="489400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3"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3971004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489400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Freeform 13"/>
          <p:cNvSpPr/>
          <p:nvPr/>
        </p:nvSpPr>
        <p:spPr>
          <a:xfrm>
            <a:off x="606404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8"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8" name="Oval 7"/>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506214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489400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7"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3" name="Oval 12"/>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1"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0197328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 Sub-Category Title Page 4">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4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489400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9466231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4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8" name="Freeform 27"/>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6" name="Oval 15"/>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7590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Categories - 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90075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Rectangle 5"/>
          <p:cNvSpPr/>
          <p:nvPr/>
        </p:nvSpPr>
        <p:spPr>
          <a:xfrm>
            <a:off x="358404" y="2006042"/>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07715"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65606"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06977" y="2033786"/>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p:cNvSpPr/>
          <p:nvPr/>
        </p:nvSpPr>
        <p:spPr>
          <a:xfrm>
            <a:off x="1482437" y="4641260"/>
            <a:ext cx="9144000" cy="307504"/>
          </a:xfrm>
          <a:prstGeom prst="leftRightArrow">
            <a:avLst/>
          </a:prstGeom>
          <a:solidFill>
            <a:schemeClr val="accent1"/>
          </a:solidFill>
        </p:spPr>
        <p:style>
          <a:lnRef idx="0">
            <a:schemeClr val="lt1">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1"/>
          </p:nvPr>
        </p:nvSpPr>
        <p:spPr>
          <a:xfrm>
            <a:off x="358775"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3" name="Text Placeholder 2"/>
          <p:cNvSpPr>
            <a:spLocks noGrp="1"/>
          </p:cNvSpPr>
          <p:nvPr>
            <p:ph type="body" sz="quarter" idx="12"/>
          </p:nvPr>
        </p:nvSpPr>
        <p:spPr>
          <a:xfrm>
            <a:off x="3300841"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4" name="Text Placeholder 2"/>
          <p:cNvSpPr>
            <a:spLocks noGrp="1"/>
          </p:cNvSpPr>
          <p:nvPr>
            <p:ph type="body" sz="quarter" idx="13"/>
          </p:nvPr>
        </p:nvSpPr>
        <p:spPr>
          <a:xfrm>
            <a:off x="6265606"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5" name="Text Placeholder 2"/>
          <p:cNvSpPr>
            <a:spLocks noGrp="1"/>
          </p:cNvSpPr>
          <p:nvPr>
            <p:ph type="body" sz="quarter" idx="14"/>
          </p:nvPr>
        </p:nvSpPr>
        <p:spPr>
          <a:xfrm>
            <a:off x="9206977"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5893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4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Freeform 13"/>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4507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2544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 Categories - Content 4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4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0272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08877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7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11379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4" name="Oval 13"/>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Freeform 14"/>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9" name="Oval 18"/>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78303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9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43571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6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 Categories - Quote 4">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1094916"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369448187"/>
      </p:ext>
    </p:extLst>
  </p:cSld>
  <p:clrMapOvr>
    <a:masterClrMapping/>
  </p:clrMapOvr>
  <p:transition spd="slow">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353961" y="6349931"/>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8" name="Oval 7"/>
          <p:cNvSpPr/>
          <p:nvPr/>
        </p:nvSpPr>
        <p:spPr>
          <a:xfrm>
            <a:off x="847266"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1094916"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5"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913073493"/>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grpSp>
        <p:nvGrpSpPr>
          <p:cNvPr id="6" name="Group 5"/>
          <p:cNvGrpSpPr/>
          <p:nvPr/>
        </p:nvGrpSpPr>
        <p:grpSpPr>
          <a:xfrm>
            <a:off x="2551953" y="790991"/>
            <a:ext cx="7088094" cy="5746376"/>
            <a:chOff x="2551953" y="1149012"/>
            <a:chExt cx="7088094" cy="5746376"/>
          </a:xfrm>
        </p:grpSpPr>
        <p:graphicFrame>
          <p:nvGraphicFramePr>
            <p:cNvPr id="7" name="Content Placeholder 4"/>
            <p:cNvGraphicFramePr>
              <a:graphicFrameLocks/>
            </p:cNvGraphicFramePr>
            <p:nvPr>
              <p:extLst/>
            </p:nvPr>
          </p:nvGraphicFramePr>
          <p:xfrm>
            <a:off x="2551953" y="1149012"/>
            <a:ext cx="7088094" cy="5746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p:cNvSpPr/>
            <p:nvPr/>
          </p:nvSpPr>
          <p:spPr>
            <a:xfrm>
              <a:off x="5396753" y="3322953"/>
              <a:ext cx="1398494" cy="1398494"/>
            </a:xfrm>
            <a:prstGeom prst="ellipse">
              <a:avLst/>
            </a:prstGeom>
            <a:solidFill>
              <a:srgbClr val="2974B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375EA5"/>
                </a:solidFill>
              </a:endParaRPr>
            </a:p>
          </p:txBody>
        </p:sp>
      </p:grpSp>
      <p:sp>
        <p:nvSpPr>
          <p:cNvPr id="4" name="Text Placeholder 3"/>
          <p:cNvSpPr>
            <a:spLocks noGrp="1"/>
          </p:cNvSpPr>
          <p:nvPr>
            <p:ph type="body" sz="quarter" idx="12"/>
          </p:nvPr>
        </p:nvSpPr>
        <p:spPr>
          <a:xfrm>
            <a:off x="630023" y="2146049"/>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0" name="Text Placeholder 3"/>
          <p:cNvSpPr>
            <a:spLocks noGrp="1"/>
          </p:cNvSpPr>
          <p:nvPr>
            <p:ph type="body" sz="quarter" idx="13"/>
          </p:nvPr>
        </p:nvSpPr>
        <p:spPr>
          <a:xfrm>
            <a:off x="630023" y="4711074"/>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1" name="Text Placeholder 3"/>
          <p:cNvSpPr>
            <a:spLocks noGrp="1"/>
          </p:cNvSpPr>
          <p:nvPr>
            <p:ph type="body" sz="quarter" idx="14"/>
          </p:nvPr>
        </p:nvSpPr>
        <p:spPr>
          <a:xfrm>
            <a:off x="8719774" y="2146049"/>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
        <p:nvSpPr>
          <p:cNvPr id="22" name="Text Placeholder 3"/>
          <p:cNvSpPr>
            <a:spLocks noGrp="1"/>
          </p:cNvSpPr>
          <p:nvPr>
            <p:ph type="body" sz="quarter" idx="15"/>
          </p:nvPr>
        </p:nvSpPr>
        <p:spPr>
          <a:xfrm>
            <a:off x="8719774" y="4711074"/>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Tree>
    <p:extLst>
      <p:ext uri="{BB962C8B-B14F-4D97-AF65-F5344CB8AC3E}">
        <p14:creationId xmlns:p14="http://schemas.microsoft.com/office/powerpoint/2010/main" val="375133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Freeform 10"/>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3097928807"/>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31482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4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65440541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4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Freeform 11"/>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3546948292"/>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ands">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Rectangle 29"/>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580" y="1346073"/>
            <a:ext cx="1515250" cy="80250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5780" y="1508622"/>
            <a:ext cx="1515254" cy="524074"/>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00404" y="1512326"/>
            <a:ext cx="1515252" cy="579362"/>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16352" y="3978539"/>
            <a:ext cx="1515252" cy="943588"/>
          </a:xfrm>
          <a:prstGeom prst="rect">
            <a:avLst/>
          </a:prstGeom>
        </p:spPr>
      </p:pic>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0182" y="1613214"/>
            <a:ext cx="1515250" cy="336722"/>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1613" y="2242894"/>
            <a:ext cx="1515250" cy="691020"/>
          </a:xfrm>
          <a:prstGeom prst="rect">
            <a:avLst/>
          </a:prstGeom>
        </p:spPr>
      </p:pic>
      <p:pic>
        <p:nvPicPr>
          <p:cNvPr id="64" name="Picture 6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06311" y="3092933"/>
            <a:ext cx="1088748" cy="761182"/>
          </a:xfrm>
          <a:prstGeom prst="rect">
            <a:avLst/>
          </a:prstGeom>
        </p:spPr>
      </p:pic>
      <p:pic>
        <p:nvPicPr>
          <p:cNvPr id="65" name="Picture 64"/>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814163" y="2328115"/>
            <a:ext cx="1515252" cy="872918"/>
          </a:xfrm>
          <a:prstGeom prst="rect">
            <a:avLst/>
          </a:prstGeom>
        </p:spPr>
      </p:pic>
      <p:pic>
        <p:nvPicPr>
          <p:cNvPr id="66" name="Picture 6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814165" y="1553649"/>
            <a:ext cx="1515250" cy="665578"/>
          </a:xfrm>
          <a:prstGeom prst="rect">
            <a:avLst/>
          </a:prstGeom>
        </p:spPr>
      </p:pic>
      <p:pic>
        <p:nvPicPr>
          <p:cNvPr id="67" name="Picture 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74361" y="3069656"/>
            <a:ext cx="1454654" cy="812182"/>
          </a:xfrm>
          <a:prstGeom prst="rect">
            <a:avLst/>
          </a:prstGeom>
        </p:spPr>
      </p:pic>
      <p:pic>
        <p:nvPicPr>
          <p:cNvPr id="68" name="Picture 6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835289" y="3178173"/>
            <a:ext cx="1515252" cy="989964"/>
          </a:xfrm>
          <a:prstGeom prst="rect">
            <a:avLst/>
          </a:prstGeom>
        </p:spPr>
      </p:pic>
      <p:pic>
        <p:nvPicPr>
          <p:cNvPr id="69" name="Picture 6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14163" y="4398329"/>
            <a:ext cx="1515248" cy="509028"/>
          </a:xfrm>
          <a:prstGeom prst="rect">
            <a:avLst/>
          </a:prstGeom>
        </p:spPr>
      </p:pic>
      <p:pic>
        <p:nvPicPr>
          <p:cNvPr id="70" name="Picture 6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62090" y="4962051"/>
            <a:ext cx="1038876" cy="1038878"/>
          </a:xfrm>
          <a:prstGeom prst="rect">
            <a:avLst/>
          </a:prstGeom>
        </p:spPr>
      </p:pic>
      <p:pic>
        <p:nvPicPr>
          <p:cNvPr id="71" name="Picture 7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400404" y="5100179"/>
            <a:ext cx="1515252" cy="804978"/>
          </a:xfrm>
          <a:prstGeom prst="rect">
            <a:avLst/>
          </a:prstGeom>
        </p:spPr>
      </p:pic>
      <p:pic>
        <p:nvPicPr>
          <p:cNvPr id="72" name="Picture 71"/>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697610" y="2233082"/>
            <a:ext cx="1429890" cy="776578"/>
          </a:xfrm>
          <a:prstGeom prst="rect">
            <a:avLst/>
          </a:prstGeom>
        </p:spPr>
      </p:pic>
      <p:pic>
        <p:nvPicPr>
          <p:cNvPr id="73" name="Picture 7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522794" y="5402148"/>
            <a:ext cx="1743582" cy="547664"/>
          </a:xfrm>
          <a:prstGeom prst="rect">
            <a:avLst/>
          </a:prstGeom>
        </p:spPr>
      </p:pic>
      <p:pic>
        <p:nvPicPr>
          <p:cNvPr id="74" name="Picture 7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801533" y="3272038"/>
            <a:ext cx="1222044" cy="948138"/>
          </a:xfrm>
          <a:prstGeom prst="rect">
            <a:avLst/>
          </a:prstGeom>
        </p:spPr>
      </p:pic>
      <p:pic>
        <p:nvPicPr>
          <p:cNvPr id="75" name="Picture 7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99273" y="4381852"/>
            <a:ext cx="1515254" cy="430258"/>
          </a:xfrm>
          <a:prstGeom prst="rect">
            <a:avLst/>
          </a:prstGeom>
        </p:spPr>
      </p:pic>
      <p:pic>
        <p:nvPicPr>
          <p:cNvPr id="76" name="Picture 7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710328" y="5299285"/>
            <a:ext cx="2080714" cy="738318"/>
          </a:xfrm>
          <a:prstGeom prst="rect">
            <a:avLst/>
          </a:prstGeom>
        </p:spPr>
      </p:pic>
      <p:pic>
        <p:nvPicPr>
          <p:cNvPr id="77" name="Picture 7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400404" y="3133722"/>
            <a:ext cx="1515252" cy="627000"/>
          </a:xfrm>
          <a:prstGeom prst="rect">
            <a:avLst/>
          </a:prstGeom>
        </p:spPr>
      </p:pic>
      <p:pic>
        <p:nvPicPr>
          <p:cNvPr id="78" name="Picture 7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09454" y="5187845"/>
            <a:ext cx="1366922" cy="813084"/>
          </a:xfrm>
          <a:prstGeom prst="rect">
            <a:avLst/>
          </a:prstGeom>
        </p:spPr>
      </p:pic>
      <p:pic>
        <p:nvPicPr>
          <p:cNvPr id="79" name="Picture 78"/>
          <p:cNvPicPr>
            <a:picLocks noChangeAspect="1"/>
          </p:cNvPicPr>
          <p:nvPr/>
        </p:nvPicPr>
        <p:blipFill>
          <a:blip r:embed="rId25" cstate="screen">
            <a:clrChange>
              <a:clrFrom>
                <a:srgbClr val="21499C"/>
              </a:clrFrom>
              <a:clrTo>
                <a:srgbClr val="21499C">
                  <a:alpha val="0"/>
                </a:srgbClr>
              </a:clrTo>
            </a:clrChange>
            <a:extLst>
              <a:ext uri="{28A0092B-C50C-407E-A947-70E740481C1C}">
                <a14:useLocalDpi xmlns:a14="http://schemas.microsoft.com/office/drawing/2010/main"/>
              </a:ext>
            </a:extLst>
          </a:blip>
          <a:stretch>
            <a:fillRect/>
          </a:stretch>
        </p:blipFill>
        <p:spPr>
          <a:xfrm>
            <a:off x="3065780" y="2219227"/>
            <a:ext cx="1515250" cy="517110"/>
          </a:xfrm>
          <a:prstGeom prst="rect">
            <a:avLst/>
          </a:prstGeom>
        </p:spPr>
      </p:pic>
      <p:pic>
        <p:nvPicPr>
          <p:cNvPr id="80" name="Picture 7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492442" y="4117813"/>
            <a:ext cx="1331176" cy="503872"/>
          </a:xfrm>
          <a:prstGeom prst="rect">
            <a:avLst/>
          </a:prstGeom>
        </p:spPr>
      </p:pic>
      <p:pic>
        <p:nvPicPr>
          <p:cNvPr id="81" name="Picture 8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392812" y="2463234"/>
            <a:ext cx="1515250" cy="354962"/>
          </a:xfrm>
          <a:prstGeom prst="rect">
            <a:avLst/>
          </a:prstGeom>
        </p:spPr>
      </p:pic>
      <p:pic>
        <p:nvPicPr>
          <p:cNvPr id="82" name="Picture 8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491287" y="4549855"/>
            <a:ext cx="1788944" cy="522614"/>
          </a:xfrm>
          <a:prstGeom prst="rect">
            <a:avLst/>
          </a:prstGeom>
        </p:spPr>
      </p:pic>
    </p:spTree>
    <p:extLst>
      <p:ext uri="{BB962C8B-B14F-4D97-AF65-F5344CB8AC3E}">
        <p14:creationId xmlns:p14="http://schemas.microsoft.com/office/powerpoint/2010/main" val="117533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baseline="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heading</a:t>
            </a:r>
          </a:p>
        </p:txBody>
      </p:sp>
      <p:sp>
        <p:nvSpPr>
          <p:cNvPr id="6" name="Text Placeholder 11"/>
          <p:cNvSpPr>
            <a:spLocks noGrp="1"/>
          </p:cNvSpPr>
          <p:nvPr>
            <p:ph type="body" sz="quarter" idx="11"/>
          </p:nvPr>
        </p:nvSpPr>
        <p:spPr>
          <a:xfrm>
            <a:off x="0" y="2823940"/>
            <a:ext cx="12192000" cy="914400"/>
          </a:xfrm>
        </p:spPr>
        <p:txBody>
          <a:bodyPr anchor="ctr">
            <a:normAutofit/>
          </a:bodyPr>
          <a:lstStyle>
            <a:lvl1pPr marL="0" indent="0" algn="ctr">
              <a:buNone/>
              <a:defRPr sz="2000" b="0" i="0" baseline="0">
                <a:solidFill>
                  <a:schemeClr val="tx1"/>
                </a:solidFill>
                <a:latin typeface="Segoe UI Light" charset="0"/>
                <a:ea typeface="Segoe UI Light" charset="0"/>
                <a:cs typeface="Segoe UI Light" charset="0"/>
              </a:defRPr>
            </a:lvl1pPr>
          </a:lstStyle>
          <a:p>
            <a:pPr lvl="0"/>
            <a:r>
              <a:rPr lang="en-US"/>
              <a:t>Edit Master text styles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9954" y="5613400"/>
            <a:ext cx="3240936" cy="748854"/>
          </a:xfrm>
          <a:prstGeom prst="rect">
            <a:avLst/>
          </a:prstGeom>
        </p:spPr>
      </p:pic>
      <p:sp>
        <p:nvSpPr>
          <p:cNvPr id="8" name="Subtitle 1"/>
          <p:cNvSpPr txBox="1">
            <a:spLocks/>
          </p:cNvSpPr>
          <p:nvPr/>
        </p:nvSpPr>
        <p:spPr>
          <a:xfrm>
            <a:off x="422786" y="6056671"/>
            <a:ext cx="7698659" cy="553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0" i="0" dirty="0">
                <a:solidFill>
                  <a:schemeClr val="tx2"/>
                </a:solidFill>
                <a:latin typeface="Segoe UI" charset="0"/>
                <a:ea typeface="Segoe UI" charset="0"/>
                <a:cs typeface="Segoe UI" charset="0"/>
                <a:hlinkClick r:id="rId4"/>
              </a:rPr>
              <a:t>www.bluemetal.com</a:t>
            </a:r>
            <a:r>
              <a:rPr lang="en-US" sz="1400" b="0" i="0" dirty="0">
                <a:solidFill>
                  <a:schemeClr val="tx2"/>
                </a:solidFill>
                <a:latin typeface="Segoe UI" charset="0"/>
                <a:ea typeface="Segoe UI" charset="0"/>
                <a:cs typeface="Segoe UI" charset="0"/>
              </a:rPr>
              <a:t>  |  Boston / New York / Chicago  |  (866) 252-0111</a:t>
            </a:r>
          </a:p>
        </p:txBody>
      </p:sp>
    </p:spTree>
    <p:extLst>
      <p:ext uri="{BB962C8B-B14F-4D97-AF65-F5344CB8AC3E}">
        <p14:creationId xmlns:p14="http://schemas.microsoft.com/office/powerpoint/2010/main" val="20556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Tree>
    <p:extLst>
      <p:ext uri="{BB962C8B-B14F-4D97-AF65-F5344CB8AC3E}">
        <p14:creationId xmlns:p14="http://schemas.microsoft.com/office/powerpoint/2010/main" val="10370865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952446"/>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447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3"/>
            <a:ext cx="11134798" cy="1816972"/>
          </a:xfrm>
          <a:prstGeom prst="rect">
            <a:avLst/>
          </a:prstGeom>
          <a:noFill/>
        </p:spPr>
        <p:txBody>
          <a:bodyPr/>
          <a:lstStyle>
            <a:lvl1pPr>
              <a:defRPr sz="2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el 1"/>
          <p:cNvSpPr>
            <a:spLocks noGrp="1"/>
          </p:cNvSpPr>
          <p:nvPr>
            <p:ph type="title"/>
          </p:nvPr>
        </p:nvSpPr>
        <p:spPr>
          <a:xfrm>
            <a:off x="516320" y="410831"/>
            <a:ext cx="11134798" cy="1073122"/>
          </a:xfrm>
          <a:prstGeom prst="rect">
            <a:avLst/>
          </a:prstGeom>
        </p:spPr>
        <p:txBody>
          <a:bodyPr/>
          <a:lstStyle/>
          <a:p>
            <a:r>
              <a:rPr lang="en-US"/>
              <a:t>Click to edit Master title style</a:t>
            </a:r>
            <a:endParaRPr lang="en-US" dirty="0"/>
          </a:p>
        </p:txBody>
      </p:sp>
      <p:sp>
        <p:nvSpPr>
          <p:cNvPr id="5" name="Fußzeilenplatzhalter 4"/>
          <p:cNvSpPr>
            <a:spLocks noGrp="1"/>
          </p:cNvSpPr>
          <p:nvPr>
            <p:ph type="ftr" sz="quarter" idx="11"/>
          </p:nvPr>
        </p:nvSpPr>
        <p:spPr>
          <a:xfrm>
            <a:off x="744021" y="6411362"/>
            <a:ext cx="3991352" cy="205184"/>
          </a:xfrm>
          <a:prstGeom prst="rect">
            <a:avLst/>
          </a:prstGeom>
        </p:spPr>
        <p:txBody>
          <a:bodyPr/>
          <a:lstStyle/>
          <a:p>
            <a:endParaRPr lang="en-US"/>
          </a:p>
        </p:txBody>
      </p:sp>
      <p:sp>
        <p:nvSpPr>
          <p:cNvPr id="6" name="Foliennummernplatzhalter 5"/>
          <p:cNvSpPr>
            <a:spLocks noGrp="1"/>
          </p:cNvSpPr>
          <p:nvPr>
            <p:ph type="sldNum" sz="quarter" idx="12"/>
          </p:nvPr>
        </p:nvSpPr>
        <p:spPr>
          <a:xfrm>
            <a:off x="331933" y="6411362"/>
            <a:ext cx="412089" cy="205184"/>
          </a:xfrm>
          <a:prstGeom prst="rect">
            <a:avLst/>
          </a:prstGeom>
        </p:spPr>
        <p:txBody>
          <a:bodyPr/>
          <a:lstStyle/>
          <a:p>
            <a:fld id="{21A9685C-3EF1-44B4-A9AE-9F6EADE97F80}" type="slidenum">
              <a:rPr lang="en-US" smtClean="0"/>
              <a:t>‹#›</a:t>
            </a:fld>
            <a:endParaRPr lang="en-US"/>
          </a:p>
        </p:txBody>
      </p:sp>
      <p:sp>
        <p:nvSpPr>
          <p:cNvPr id="13" name="Textplatzhalter 12"/>
          <p:cNvSpPr>
            <a:spLocks noGrp="1"/>
          </p:cNvSpPr>
          <p:nvPr>
            <p:ph type="body" sz="quarter" idx="13" hasCustomPrompt="1"/>
          </p:nvPr>
        </p:nvSpPr>
        <p:spPr>
          <a:xfrm>
            <a:off x="516320" y="942478"/>
            <a:ext cx="11134586" cy="727700"/>
          </a:xfrm>
          <a:prstGeom prst="rect">
            <a:avLst/>
          </a:prstGeo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43354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image" Target="../media/image32.png"/><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53.xml"/><Relationship Id="rId21" Type="http://schemas.openxmlformats.org/officeDocument/2006/relationships/slideLayout" Target="../slideLayouts/slideLayout148.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63" Type="http://schemas.openxmlformats.org/officeDocument/2006/relationships/slideLayout" Target="../slideLayouts/slideLayout190.xml"/><Relationship Id="rId68" Type="http://schemas.openxmlformats.org/officeDocument/2006/relationships/slideLayout" Target="../slideLayouts/slideLayout195.xml"/><Relationship Id="rId84" Type="http://schemas.openxmlformats.org/officeDocument/2006/relationships/slideLayout" Target="../slideLayouts/slideLayout211.xml"/><Relationship Id="rId89" Type="http://schemas.openxmlformats.org/officeDocument/2006/relationships/slideLayout" Target="../slideLayouts/slideLayout216.xml"/><Relationship Id="rId7" Type="http://schemas.openxmlformats.org/officeDocument/2006/relationships/slideLayout" Target="../slideLayouts/slideLayout134.xml"/><Relationship Id="rId71" Type="http://schemas.openxmlformats.org/officeDocument/2006/relationships/slideLayout" Target="../slideLayouts/slideLayout198.xml"/><Relationship Id="rId92" Type="http://schemas.openxmlformats.org/officeDocument/2006/relationships/slideLayout" Target="../slideLayouts/slideLayout219.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9" Type="http://schemas.openxmlformats.org/officeDocument/2006/relationships/slideLayout" Target="../slideLayouts/slideLayout156.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3" Type="http://schemas.openxmlformats.org/officeDocument/2006/relationships/slideLayout" Target="../slideLayouts/slideLayout180.xml"/><Relationship Id="rId58" Type="http://schemas.openxmlformats.org/officeDocument/2006/relationships/slideLayout" Target="../slideLayouts/slideLayout185.xml"/><Relationship Id="rId66" Type="http://schemas.openxmlformats.org/officeDocument/2006/relationships/slideLayout" Target="../slideLayouts/slideLayout193.xml"/><Relationship Id="rId74" Type="http://schemas.openxmlformats.org/officeDocument/2006/relationships/slideLayout" Target="../slideLayouts/slideLayout201.xml"/><Relationship Id="rId79" Type="http://schemas.openxmlformats.org/officeDocument/2006/relationships/slideLayout" Target="../slideLayouts/slideLayout206.xml"/><Relationship Id="rId87" Type="http://schemas.openxmlformats.org/officeDocument/2006/relationships/slideLayout" Target="../slideLayouts/slideLayout214.xml"/><Relationship Id="rId102" Type="http://schemas.openxmlformats.org/officeDocument/2006/relationships/slideLayout" Target="../slideLayouts/slideLayout229.xml"/><Relationship Id="rId5" Type="http://schemas.openxmlformats.org/officeDocument/2006/relationships/slideLayout" Target="../slideLayouts/slideLayout132.xml"/><Relationship Id="rId61" Type="http://schemas.openxmlformats.org/officeDocument/2006/relationships/slideLayout" Target="../slideLayouts/slideLayout188.xml"/><Relationship Id="rId82" Type="http://schemas.openxmlformats.org/officeDocument/2006/relationships/slideLayout" Target="../slideLayouts/slideLayout209.xml"/><Relationship Id="rId90" Type="http://schemas.openxmlformats.org/officeDocument/2006/relationships/slideLayout" Target="../slideLayouts/slideLayout217.xml"/><Relationship Id="rId95" Type="http://schemas.openxmlformats.org/officeDocument/2006/relationships/slideLayout" Target="../slideLayouts/slideLayout222.xml"/><Relationship Id="rId19" Type="http://schemas.openxmlformats.org/officeDocument/2006/relationships/slideLayout" Target="../slideLayouts/slideLayout14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56" Type="http://schemas.openxmlformats.org/officeDocument/2006/relationships/slideLayout" Target="../slideLayouts/slideLayout183.xml"/><Relationship Id="rId64" Type="http://schemas.openxmlformats.org/officeDocument/2006/relationships/slideLayout" Target="../slideLayouts/slideLayout191.xml"/><Relationship Id="rId69" Type="http://schemas.openxmlformats.org/officeDocument/2006/relationships/slideLayout" Target="../slideLayouts/slideLayout196.xml"/><Relationship Id="rId77" Type="http://schemas.openxmlformats.org/officeDocument/2006/relationships/slideLayout" Target="../slideLayouts/slideLayout204.xml"/><Relationship Id="rId100" Type="http://schemas.openxmlformats.org/officeDocument/2006/relationships/slideLayout" Target="../slideLayouts/slideLayout227.xml"/><Relationship Id="rId105" Type="http://schemas.openxmlformats.org/officeDocument/2006/relationships/theme" Target="../theme/theme3.xml"/><Relationship Id="rId8" Type="http://schemas.openxmlformats.org/officeDocument/2006/relationships/slideLayout" Target="../slideLayouts/slideLayout135.xml"/><Relationship Id="rId51" Type="http://schemas.openxmlformats.org/officeDocument/2006/relationships/slideLayout" Target="../slideLayouts/slideLayout178.xml"/><Relationship Id="rId72" Type="http://schemas.openxmlformats.org/officeDocument/2006/relationships/slideLayout" Target="../slideLayouts/slideLayout199.xml"/><Relationship Id="rId80" Type="http://schemas.openxmlformats.org/officeDocument/2006/relationships/slideLayout" Target="../slideLayouts/slideLayout207.xml"/><Relationship Id="rId85" Type="http://schemas.openxmlformats.org/officeDocument/2006/relationships/slideLayout" Target="../slideLayouts/slideLayout212.xml"/><Relationship Id="rId93" Type="http://schemas.openxmlformats.org/officeDocument/2006/relationships/slideLayout" Target="../slideLayouts/slideLayout220.xml"/><Relationship Id="rId98" Type="http://schemas.openxmlformats.org/officeDocument/2006/relationships/slideLayout" Target="../slideLayouts/slideLayout225.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59" Type="http://schemas.openxmlformats.org/officeDocument/2006/relationships/slideLayout" Target="../slideLayouts/slideLayout186.xml"/><Relationship Id="rId67" Type="http://schemas.openxmlformats.org/officeDocument/2006/relationships/slideLayout" Target="../slideLayouts/slideLayout194.xml"/><Relationship Id="rId103" Type="http://schemas.openxmlformats.org/officeDocument/2006/relationships/slideLayout" Target="../slideLayouts/slideLayout230.xml"/><Relationship Id="rId20" Type="http://schemas.openxmlformats.org/officeDocument/2006/relationships/slideLayout" Target="../slideLayouts/slideLayout147.xml"/><Relationship Id="rId41" Type="http://schemas.openxmlformats.org/officeDocument/2006/relationships/slideLayout" Target="../slideLayouts/slideLayout168.xml"/><Relationship Id="rId54" Type="http://schemas.openxmlformats.org/officeDocument/2006/relationships/slideLayout" Target="../slideLayouts/slideLayout181.xml"/><Relationship Id="rId62" Type="http://schemas.openxmlformats.org/officeDocument/2006/relationships/slideLayout" Target="../slideLayouts/slideLayout189.xml"/><Relationship Id="rId70" Type="http://schemas.openxmlformats.org/officeDocument/2006/relationships/slideLayout" Target="../slideLayouts/slideLayout197.xml"/><Relationship Id="rId75" Type="http://schemas.openxmlformats.org/officeDocument/2006/relationships/slideLayout" Target="../slideLayouts/slideLayout202.xml"/><Relationship Id="rId83" Type="http://schemas.openxmlformats.org/officeDocument/2006/relationships/slideLayout" Target="../slideLayouts/slideLayout210.xml"/><Relationship Id="rId88" Type="http://schemas.openxmlformats.org/officeDocument/2006/relationships/slideLayout" Target="../slideLayouts/slideLayout215.xml"/><Relationship Id="rId91" Type="http://schemas.openxmlformats.org/officeDocument/2006/relationships/slideLayout" Target="../slideLayouts/slideLayout218.xml"/><Relationship Id="rId96" Type="http://schemas.openxmlformats.org/officeDocument/2006/relationships/slideLayout" Target="../slideLayouts/slideLayout22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slideLayout" Target="../slideLayouts/slideLayout176.xml"/><Relationship Id="rId57" Type="http://schemas.openxmlformats.org/officeDocument/2006/relationships/slideLayout" Target="../slideLayouts/slideLayout184.xml"/><Relationship Id="rId10" Type="http://schemas.openxmlformats.org/officeDocument/2006/relationships/slideLayout" Target="../slideLayouts/slideLayout137.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52" Type="http://schemas.openxmlformats.org/officeDocument/2006/relationships/slideLayout" Target="../slideLayouts/slideLayout179.xml"/><Relationship Id="rId60" Type="http://schemas.openxmlformats.org/officeDocument/2006/relationships/slideLayout" Target="../slideLayouts/slideLayout187.xml"/><Relationship Id="rId65" Type="http://schemas.openxmlformats.org/officeDocument/2006/relationships/slideLayout" Target="../slideLayouts/slideLayout192.xml"/><Relationship Id="rId73" Type="http://schemas.openxmlformats.org/officeDocument/2006/relationships/slideLayout" Target="../slideLayouts/slideLayout200.xml"/><Relationship Id="rId78" Type="http://schemas.openxmlformats.org/officeDocument/2006/relationships/slideLayout" Target="../slideLayouts/slideLayout205.xml"/><Relationship Id="rId81" Type="http://schemas.openxmlformats.org/officeDocument/2006/relationships/slideLayout" Target="../slideLayouts/slideLayout208.xml"/><Relationship Id="rId86" Type="http://schemas.openxmlformats.org/officeDocument/2006/relationships/slideLayout" Target="../slideLayouts/slideLayout213.xml"/><Relationship Id="rId94" Type="http://schemas.openxmlformats.org/officeDocument/2006/relationships/slideLayout" Target="../slideLayouts/slideLayout221.xml"/><Relationship Id="rId99" Type="http://schemas.openxmlformats.org/officeDocument/2006/relationships/slideLayout" Target="../slideLayouts/slideLayout226.xml"/><Relationship Id="rId101" Type="http://schemas.openxmlformats.org/officeDocument/2006/relationships/slideLayout" Target="../slideLayouts/slideLayout22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9" Type="http://schemas.openxmlformats.org/officeDocument/2006/relationships/slideLayout" Target="../slideLayouts/slideLayout166.xml"/><Relationship Id="rId34" Type="http://schemas.openxmlformats.org/officeDocument/2006/relationships/slideLayout" Target="../slideLayouts/slideLayout161.xml"/><Relationship Id="rId50" Type="http://schemas.openxmlformats.org/officeDocument/2006/relationships/slideLayout" Target="../slideLayouts/slideLayout177.xml"/><Relationship Id="rId55" Type="http://schemas.openxmlformats.org/officeDocument/2006/relationships/slideLayout" Target="../slideLayouts/slideLayout182.xml"/><Relationship Id="rId76" Type="http://schemas.openxmlformats.org/officeDocument/2006/relationships/slideLayout" Target="../slideLayouts/slideLayout203.xml"/><Relationship Id="rId97" Type="http://schemas.openxmlformats.org/officeDocument/2006/relationships/slideLayout" Target="../slideLayouts/slideLayout224.xml"/><Relationship Id="rId104" Type="http://schemas.openxmlformats.org/officeDocument/2006/relationships/slideLayout" Target="../slideLayouts/slideLayout2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theme" Target="../theme/theme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egoe UI" charset="0"/>
                <a:ea typeface="Segoe UI" charset="0"/>
                <a:cs typeface="Segoe UI" charset="0"/>
              </a:defRPr>
            </a:lvl1pPr>
          </a:lstStyle>
          <a:p>
            <a:fld id="{1891264C-19A5-49FC-A06E-3774847A3316}" type="datetimeFigureOut">
              <a:rPr lang="en-US" smtClean="0"/>
              <a:t>11/2/2018</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egoe UI" charset="0"/>
                <a:ea typeface="Segoe UI" charset="0"/>
                <a:cs typeface="Segoe UI" charset="0"/>
              </a:defRPr>
            </a:lvl1pPr>
          </a:lstStyle>
          <a:p>
            <a:fld id="{21A9685C-3EF1-44B4-A9AE-9F6EADE97F80}" type="slidenum">
              <a:rPr lang="en-US" smtClean="0"/>
              <a:t>‹#›</a:t>
            </a:fld>
            <a:endParaRPr lang="en-US"/>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1717449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928"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 id="2147483745" r:id="rId86"/>
    <p:sldLayoutId id="2147483746" r:id="rId87"/>
    <p:sldLayoutId id="2147483747" r:id="rId88"/>
    <p:sldLayoutId id="2147483748" r:id="rId89"/>
    <p:sldLayoutId id="2147483749" r:id="rId90"/>
    <p:sldLayoutId id="2147483750" r:id="rId91"/>
    <p:sldLayoutId id="2147483751" r:id="rId92"/>
    <p:sldLayoutId id="2147483752" r:id="rId93"/>
    <p:sldLayoutId id="2147483753" r:id="rId94"/>
    <p:sldLayoutId id="2147483754" r:id="rId95"/>
    <p:sldLayoutId id="2147483755" r:id="rId96"/>
    <p:sldLayoutId id="2147483758" r:id="rId97"/>
    <p:sldLayoutId id="2147483760" r:id="rId98"/>
    <p:sldLayoutId id="2147483762" r:id="rId99"/>
    <p:sldLayoutId id="2147483763" r:id="rId100"/>
    <p:sldLayoutId id="2147483929" r:id="rId101"/>
  </p:sldLayoutIdLst>
  <p:txStyles>
    <p:title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8"/>
          <a:stretch>
            <a:fillRect/>
          </a:stretch>
        </p:blipFill>
        <p:spPr>
          <a:xfrm>
            <a:off x="9073643" y="5695991"/>
            <a:ext cx="2627604" cy="786452"/>
          </a:xfrm>
          <a:prstGeom prst="rect">
            <a:avLst/>
          </a:prstGeom>
        </p:spPr>
      </p:pic>
      <p:sp>
        <p:nvSpPr>
          <p:cNvPr id="3" name="TextBox 2"/>
          <p:cNvSpPr txBox="1"/>
          <p:nvPr/>
        </p:nvSpPr>
        <p:spPr>
          <a:xfrm>
            <a:off x="9763014" y="6407985"/>
            <a:ext cx="1914498" cy="369332"/>
          </a:xfrm>
          <a:prstGeom prst="rect">
            <a:avLst/>
          </a:prstGeom>
          <a:noFill/>
        </p:spPr>
        <p:txBody>
          <a:bodyPr wrap="none" rtlCol="0">
            <a:spAutoFit/>
          </a:bodyPr>
          <a:lstStyle/>
          <a:p>
            <a:r>
              <a:rPr lang="en-US" cap="small" dirty="0">
                <a:solidFill>
                  <a:srgbClr val="375EA5"/>
                </a:solidFill>
              </a:rPr>
              <a:t>National Practice</a:t>
            </a:r>
          </a:p>
        </p:txBody>
      </p:sp>
    </p:spTree>
    <p:extLst>
      <p:ext uri="{BB962C8B-B14F-4D97-AF65-F5344CB8AC3E}">
        <p14:creationId xmlns:p14="http://schemas.microsoft.com/office/powerpoint/2010/main" val="407865766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egoe UI" charset="0"/>
                <a:ea typeface="Segoe UI" charset="0"/>
                <a:cs typeface="Segoe UI" charset="0"/>
              </a:defRPr>
            </a:lvl1pPr>
          </a:lstStyle>
          <a:p>
            <a:fld id="{21D3B78D-41B3-8644-954B-12DAA7C94D90}" type="datetimeFigureOut">
              <a:rPr lang="en-US" smtClean="0">
                <a:solidFill>
                  <a:srgbClr val="4A494F">
                    <a:tint val="75000"/>
                  </a:srgbClr>
                </a:solidFill>
              </a:rPr>
              <a:pPr/>
              <a:t>11/2/2018</a:t>
            </a:fld>
            <a:endParaRPr lang="en-US">
              <a:solidFill>
                <a:srgbClr val="4A494F">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egoe UI" charset="0"/>
                <a:ea typeface="Segoe UI" charset="0"/>
                <a:cs typeface="Segoe UI" charset="0"/>
              </a:defRPr>
            </a:lvl1pPr>
          </a:lstStyle>
          <a:p>
            <a:fld id="{DCFEAA38-F105-B848-B342-7884E8437A8B}" type="slidenum">
              <a:rPr lang="en-US" smtClean="0">
                <a:solidFill>
                  <a:srgbClr val="4A494F">
                    <a:tint val="75000"/>
                  </a:srgbClr>
                </a:solidFill>
              </a:rPr>
              <a:pPr/>
              <a:t>‹#›</a:t>
            </a:fld>
            <a:endParaRPr lang="en-US">
              <a:solidFill>
                <a:srgbClr val="4A494F">
                  <a:tint val="75000"/>
                </a:srgbClr>
              </a:solidFill>
            </a:endParaRPr>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egoe UI" charset="0"/>
                <a:ea typeface="Segoe UI" charset="0"/>
                <a:cs typeface="Segoe UI" charset="0"/>
              </a:defRPr>
            </a:lvl1pPr>
          </a:lstStyle>
          <a:p>
            <a:endParaRPr lang="en-US">
              <a:solidFill>
                <a:srgbClr val="4A494F">
                  <a:tint val="75000"/>
                </a:srgbClr>
              </a:solidFill>
            </a:endParaRPr>
          </a:p>
        </p:txBody>
      </p:sp>
    </p:spTree>
    <p:extLst>
      <p:ext uri="{BB962C8B-B14F-4D97-AF65-F5344CB8AC3E}">
        <p14:creationId xmlns:p14="http://schemas.microsoft.com/office/powerpoint/2010/main" val="172044168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 id="2147483837" r:id="rId46"/>
    <p:sldLayoutId id="2147483838" r:id="rId47"/>
    <p:sldLayoutId id="2147483839" r:id="rId48"/>
    <p:sldLayoutId id="2147483840" r:id="rId49"/>
    <p:sldLayoutId id="2147483841" r:id="rId50"/>
    <p:sldLayoutId id="2147483842" r:id="rId51"/>
    <p:sldLayoutId id="2147483843" r:id="rId52"/>
    <p:sldLayoutId id="2147483844" r:id="rId53"/>
    <p:sldLayoutId id="2147483845" r:id="rId54"/>
    <p:sldLayoutId id="2147483846" r:id="rId55"/>
    <p:sldLayoutId id="2147483847" r:id="rId56"/>
    <p:sldLayoutId id="2147483848" r:id="rId57"/>
    <p:sldLayoutId id="2147483849" r:id="rId58"/>
    <p:sldLayoutId id="2147483850" r:id="rId59"/>
    <p:sldLayoutId id="2147483851" r:id="rId60"/>
    <p:sldLayoutId id="2147483852" r:id="rId61"/>
    <p:sldLayoutId id="2147483853" r:id="rId62"/>
    <p:sldLayoutId id="2147483854" r:id="rId63"/>
    <p:sldLayoutId id="2147483855" r:id="rId64"/>
    <p:sldLayoutId id="2147483856" r:id="rId65"/>
    <p:sldLayoutId id="2147483857" r:id="rId66"/>
    <p:sldLayoutId id="2147483858" r:id="rId67"/>
    <p:sldLayoutId id="2147483859" r:id="rId68"/>
    <p:sldLayoutId id="2147483860" r:id="rId69"/>
    <p:sldLayoutId id="2147483861" r:id="rId70"/>
    <p:sldLayoutId id="2147483862" r:id="rId71"/>
    <p:sldLayoutId id="2147483863" r:id="rId72"/>
    <p:sldLayoutId id="2147483864" r:id="rId73"/>
    <p:sldLayoutId id="2147483865" r:id="rId74"/>
    <p:sldLayoutId id="2147483866" r:id="rId75"/>
    <p:sldLayoutId id="2147483867" r:id="rId76"/>
    <p:sldLayoutId id="2147483868" r:id="rId77"/>
    <p:sldLayoutId id="2147483869" r:id="rId78"/>
    <p:sldLayoutId id="2147483870" r:id="rId79"/>
    <p:sldLayoutId id="2147483871" r:id="rId80"/>
    <p:sldLayoutId id="2147483872" r:id="rId81"/>
    <p:sldLayoutId id="2147483873" r:id="rId82"/>
    <p:sldLayoutId id="2147483874" r:id="rId83"/>
    <p:sldLayoutId id="2147483875" r:id="rId84"/>
    <p:sldLayoutId id="2147483876" r:id="rId85"/>
    <p:sldLayoutId id="2147483877" r:id="rId86"/>
    <p:sldLayoutId id="2147483878" r:id="rId87"/>
    <p:sldLayoutId id="2147483879" r:id="rId88"/>
    <p:sldLayoutId id="2147483880" r:id="rId89"/>
    <p:sldLayoutId id="2147483881" r:id="rId90"/>
    <p:sldLayoutId id="2147483882" r:id="rId91"/>
    <p:sldLayoutId id="2147483883" r:id="rId92"/>
    <p:sldLayoutId id="2147483884" r:id="rId93"/>
    <p:sldLayoutId id="2147483885" r:id="rId94"/>
    <p:sldLayoutId id="2147483886" r:id="rId95"/>
    <p:sldLayoutId id="2147483887" r:id="rId96"/>
    <p:sldLayoutId id="2147483888" r:id="rId97"/>
    <p:sldLayoutId id="2147483889" r:id="rId98"/>
    <p:sldLayoutId id="2147483890" r:id="rId99"/>
    <p:sldLayoutId id="2147483891" r:id="rId100"/>
    <p:sldLayoutId id="2147483892" r:id="rId101"/>
    <p:sldLayoutId id="2147483893" r:id="rId102"/>
    <p:sldLayoutId id="2147483930" r:id="rId103"/>
    <p:sldLayoutId id="2147483931" r:id="rId104"/>
  </p:sldLayoutIdLst>
  <p:txStyles>
    <p:title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oter Placeholder 4"/>
          <p:cNvSpPr>
            <a:spLocks noGrp="1"/>
          </p:cNvSpPr>
          <p:nvPr>
            <p:ph type="ftr" sz="quarter" idx="3"/>
          </p:nvPr>
        </p:nvSpPr>
        <p:spPr>
          <a:xfrm>
            <a:off x="744021" y="6411362"/>
            <a:ext cx="3991352" cy="205184"/>
          </a:xfrm>
          <a:prstGeom prst="rect">
            <a:avLst/>
          </a:prstGeom>
        </p:spPr>
        <p:txBody>
          <a:bodyPr vert="horz" lIns="91440" tIns="45720" rIns="91440" bIns="45720" rtlCol="0" anchor="ctr"/>
          <a:lstStyle>
            <a:lvl1pPr algn="l">
              <a:defRPr sz="1100" baseline="30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30000" noProof="0">
              <a:ln>
                <a:noFill/>
              </a:ln>
              <a:solidFill>
                <a:srgbClr val="000000"/>
              </a:solidFill>
              <a:effectLst/>
              <a:uLnTx/>
              <a:uFillTx/>
              <a:latin typeface="Calibri" panose="020F0502020204030204"/>
              <a:ea typeface="+mn-ea"/>
              <a:cs typeface="+mn-cs"/>
            </a:endParaRPr>
          </a:p>
        </p:txBody>
      </p:sp>
      <p:sp>
        <p:nvSpPr>
          <p:cNvPr id="8" name="Slide Number Placeholder 5"/>
          <p:cNvSpPr>
            <a:spLocks noGrp="1"/>
          </p:cNvSpPr>
          <p:nvPr>
            <p:ph type="sldNum" sz="quarter" idx="4"/>
          </p:nvPr>
        </p:nvSpPr>
        <p:spPr>
          <a:xfrm>
            <a:off x="331932" y="6411362"/>
            <a:ext cx="412089" cy="205184"/>
          </a:xfrm>
          <a:prstGeom prst="rect">
            <a:avLst/>
          </a:prstGeom>
        </p:spPr>
        <p:txBody>
          <a:bodyPr vert="horz" lIns="91440" tIns="45720" rIns="91440" bIns="45720" rtlCol="0" anchor="ctr"/>
          <a:lstStyle>
            <a:lvl1pPr algn="l">
              <a:defRPr sz="1400" baseline="30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400" b="0" i="0" u="none" strike="noStrike" kern="1200" cap="none" spc="0" normalizeH="0" baseline="3000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3000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93988"/>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1.xml"/></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3.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13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microsoft.com/office/2007/relationships/hdphoto" Target="../media/hdphoto2.wdp"/><Relationship Id="rId9"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132.xml"/><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1.xml"/></Relationships>
</file>

<file path=ppt/slides/_rels/slide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3.xml"/><Relationship Id="rId1" Type="http://schemas.openxmlformats.org/officeDocument/2006/relationships/slideLayout" Target="../slideLayouts/slideLayout231.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133.xml"/><Relationship Id="rId4" Type="http://schemas.openxmlformats.org/officeDocument/2006/relationships/image" Target="../media/image64.jpg"/></Relationships>
</file>

<file path=ppt/slides/_rels/slide1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5.xml"/><Relationship Id="rId1" Type="http://schemas.openxmlformats.org/officeDocument/2006/relationships/slideLayout" Target="../slideLayouts/slideLayout133.xml"/><Relationship Id="rId5" Type="http://schemas.openxmlformats.org/officeDocument/2006/relationships/image" Target="../media/image88.jpeg"/><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3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33.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0.xml"/><Relationship Id="rId1" Type="http://schemas.openxmlformats.org/officeDocument/2006/relationships/slideLayout" Target="../slideLayouts/slideLayout133.xml"/><Relationship Id="rId5" Type="http://schemas.openxmlformats.org/officeDocument/2006/relationships/image" Target="../media/image93.png"/><Relationship Id="rId4" Type="http://schemas.openxmlformats.org/officeDocument/2006/relationships/image" Target="../media/image92.jpe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133.xml"/></Relationships>
</file>

<file path=ppt/slides/_rels/slide2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3.xml"/><Relationship Id="rId1" Type="http://schemas.openxmlformats.org/officeDocument/2006/relationships/slideLayout" Target="../slideLayouts/slideLayout133.xml"/><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4.xml"/><Relationship Id="rId1" Type="http://schemas.openxmlformats.org/officeDocument/2006/relationships/slideLayout" Target="../slideLayouts/slideLayout43.xml"/><Relationship Id="rId5" Type="http://schemas.openxmlformats.org/officeDocument/2006/relationships/image" Target="../media/image98.png"/><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2.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138.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81.png"/><Relationship Id="rId3" Type="http://schemas.openxmlformats.org/officeDocument/2006/relationships/image" Target="../media/image69.png"/><Relationship Id="rId7" Type="http://schemas.openxmlformats.org/officeDocument/2006/relationships/image" Target="../media/image101.png"/><Relationship Id="rId12"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133.xml"/><Relationship Id="rId6" Type="http://schemas.openxmlformats.org/officeDocument/2006/relationships/image" Target="../media/image72.jpeg"/><Relationship Id="rId11" Type="http://schemas.openxmlformats.org/officeDocument/2006/relationships/image" Target="../media/image105.png"/><Relationship Id="rId5" Type="http://schemas.openxmlformats.org/officeDocument/2006/relationships/image" Target="../media/image71.png"/><Relationship Id="rId10" Type="http://schemas.openxmlformats.org/officeDocument/2006/relationships/image" Target="../media/image104.png"/><Relationship Id="rId4" Type="http://schemas.openxmlformats.org/officeDocument/2006/relationships/image" Target="../media/image70.png"/><Relationship Id="rId9"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133.xml"/><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98.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230.xml"/><Relationship Id="rId5" Type="http://schemas.openxmlformats.org/officeDocument/2006/relationships/hyperlink" Target="https://github.com/BSWolfset/PresentationSlidedecks" TargetMode="External"/><Relationship Id="rId4" Type="http://schemas.openxmlformats.org/officeDocument/2006/relationships/hyperlink" Target="mailto:beth.wolfset@insight.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30.xml"/><Relationship Id="rId1" Type="http://schemas.openxmlformats.org/officeDocument/2006/relationships/slideLayout" Target="../slideLayouts/slideLayout133.xml"/></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99.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3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xml"/><Relationship Id="rId1" Type="http://schemas.openxmlformats.org/officeDocument/2006/relationships/slideLayout" Target="../slideLayouts/slideLayout133.xml"/></Relationships>
</file>

<file path=ppt/slides/_rels/slide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7.xml"/><Relationship Id="rId1" Type="http://schemas.openxmlformats.org/officeDocument/2006/relationships/slideLayout" Target="../slideLayouts/slideLayout133.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8.xml"/><Relationship Id="rId1" Type="http://schemas.openxmlformats.org/officeDocument/2006/relationships/slideLayout" Target="../slideLayouts/slideLayout138.xml"/><Relationship Id="rId6" Type="http://schemas.openxmlformats.org/officeDocument/2006/relationships/image" Target="../media/image65.wmf"/><Relationship Id="rId5" Type="http://schemas.openxmlformats.org/officeDocument/2006/relationships/image" Target="../media/image68.jpeg"/><Relationship Id="rId4" Type="http://schemas.openxmlformats.org/officeDocument/2006/relationships/image" Target="../media/image67.jpe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133.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786866" y="2100521"/>
            <a:ext cx="8191036" cy="935267"/>
          </a:xfrm>
        </p:spPr>
        <p:txBody>
          <a:bodyPr/>
          <a:lstStyle/>
          <a:p>
            <a:r>
              <a:rPr lang="en-US" dirty="0" smtClean="0"/>
              <a:t>Take Me to Your Data</a:t>
            </a:r>
            <a:endParaRPr lang="en-US" dirty="0"/>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1"/>
          </p:nvPr>
        </p:nvSpPr>
        <p:spPr>
          <a:xfrm>
            <a:off x="786866" y="2997329"/>
            <a:ext cx="8191036" cy="715496"/>
          </a:xfrm>
        </p:spPr>
        <p:txBody>
          <a:bodyPr anchor="t">
            <a:normAutofit/>
          </a:bodyPr>
          <a:lstStyle/>
          <a:p>
            <a:r>
              <a:rPr lang="en-US" sz="3600" dirty="0" smtClean="0"/>
              <a:t>Why Data Stewardship is needed NOW!</a:t>
            </a:r>
            <a:endParaRPr lang="en-US" sz="3600" dirty="0"/>
          </a:p>
        </p:txBody>
      </p:sp>
      <p:sp>
        <p:nvSpPr>
          <p:cNvPr id="4" name="Text Placeholder 4"/>
          <p:cNvSpPr txBox="1">
            <a:spLocks/>
          </p:cNvSpPr>
          <p:nvPr/>
        </p:nvSpPr>
        <p:spPr>
          <a:xfrm>
            <a:off x="786866" y="4896769"/>
            <a:ext cx="5487829" cy="12675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chemeClr val="bg1"/>
                </a:solidFill>
              </a:rPr>
              <a:t>Beth Wolfset, </a:t>
            </a:r>
            <a:r>
              <a:rPr lang="en-US" sz="2000" dirty="0" smtClean="0">
                <a:solidFill>
                  <a:schemeClr val="bg1"/>
                </a:solidFill>
              </a:rPr>
              <a:t>Data Architect</a:t>
            </a:r>
            <a:br>
              <a:rPr lang="en-US" sz="2000" dirty="0" smtClean="0">
                <a:solidFill>
                  <a:schemeClr val="bg1"/>
                </a:solidFill>
              </a:rPr>
            </a:br>
            <a:r>
              <a:rPr lang="en-US" sz="1600" dirty="0" smtClean="0">
                <a:solidFill>
                  <a:schemeClr val="bg1">
                    <a:lumMod val="95000"/>
                  </a:schemeClr>
                </a:solidFill>
              </a:rPr>
              <a:t>Email: </a:t>
            </a:r>
            <a:r>
              <a:rPr lang="en-US" sz="1600" u="sng" dirty="0" smtClean="0">
                <a:solidFill>
                  <a:schemeClr val="bg1">
                    <a:lumMod val="95000"/>
                  </a:schemeClr>
                </a:solidFill>
              </a:rPr>
              <a:t>beth.wolfset@insight.com</a:t>
            </a:r>
            <a:r>
              <a:rPr lang="en-US" sz="1600" dirty="0" smtClean="0">
                <a:solidFill>
                  <a:schemeClr val="bg1">
                    <a:lumMod val="95000"/>
                  </a:schemeClr>
                </a:solidFill>
              </a:rPr>
              <a:t> </a:t>
            </a:r>
          </a:p>
          <a:p>
            <a:pPr marL="0" indent="0">
              <a:buNone/>
            </a:pPr>
            <a:r>
              <a:rPr lang="en-US" sz="1600" dirty="0" smtClean="0">
                <a:solidFill>
                  <a:schemeClr val="bg1">
                    <a:lumMod val="95000"/>
                  </a:schemeClr>
                </a:solidFill>
              </a:rPr>
              <a:t>	</a:t>
            </a:r>
            <a:r>
              <a:rPr lang="en-US" sz="1600" u="sng" dirty="0">
                <a:solidFill>
                  <a:schemeClr val="bg1">
                    <a:lumMod val="95000"/>
                  </a:schemeClr>
                </a:solidFill>
              </a:rPr>
              <a:t>bswolfset@gmail.com</a:t>
            </a:r>
            <a:r>
              <a:rPr lang="en-US" sz="1600" dirty="0">
                <a:solidFill>
                  <a:schemeClr val="bg1">
                    <a:lumMod val="95000"/>
                  </a:schemeClr>
                </a:solidFill>
              </a:rPr>
              <a:t> </a:t>
            </a:r>
          </a:p>
          <a:p>
            <a:pPr marL="0" indent="0">
              <a:buNone/>
            </a:pPr>
            <a:endParaRPr lang="en-US" sz="2000" dirty="0">
              <a:solidFill>
                <a:schemeClr val="bg1"/>
              </a:solidFill>
            </a:endParaRPr>
          </a:p>
        </p:txBody>
      </p:sp>
      <p:sp>
        <p:nvSpPr>
          <p:cNvPr id="6" name="Subtitle 2">
            <a:extLst>
              <a:ext uri="{FF2B5EF4-FFF2-40B4-BE49-F238E27FC236}">
                <a16:creationId xmlns:a16="http://schemas.microsoft.com/office/drawing/2014/main" id="{144368BA-12AC-FF41-AC7E-C2DBB2AE0C08}"/>
              </a:ext>
            </a:extLst>
          </p:cNvPr>
          <p:cNvSpPr txBox="1">
            <a:spLocks/>
          </p:cNvSpPr>
          <p:nvPr/>
        </p:nvSpPr>
        <p:spPr>
          <a:xfrm>
            <a:off x="786866" y="4016974"/>
            <a:ext cx="8191036" cy="71549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a:buNone/>
              <a:defRPr sz="2400" b="0" i="0" kern="1200">
                <a:solidFill>
                  <a:srgbClr val="FFFFFF"/>
                </a:solidFill>
                <a:latin typeface="+mj-lt"/>
                <a:ea typeface="Segoe UI" charset="0"/>
                <a:cs typeface="Verdana"/>
              </a:defRPr>
            </a:lvl1pPr>
            <a:lvl2pPr marL="609585" indent="0" algn="ctr" defTabSz="914400" rtl="0" eaLnBrk="1" latinLnBrk="0" hangingPunct="1">
              <a:lnSpc>
                <a:spcPct val="90000"/>
              </a:lnSpc>
              <a:spcBef>
                <a:spcPts val="500"/>
              </a:spcBef>
              <a:buFont typeface="Arial"/>
              <a:buNone/>
              <a:defRPr sz="2400" b="0" i="0" kern="1200">
                <a:solidFill>
                  <a:schemeClr val="tx1">
                    <a:tint val="75000"/>
                  </a:schemeClr>
                </a:solidFill>
                <a:latin typeface="Segoe UI" charset="0"/>
                <a:ea typeface="Segoe UI" charset="0"/>
                <a:cs typeface="Segoe UI" charset="0"/>
              </a:defRPr>
            </a:lvl2pPr>
            <a:lvl3pPr marL="1219170" indent="0" algn="ctr" defTabSz="914400" rtl="0" eaLnBrk="1" latinLnBrk="0" hangingPunct="1">
              <a:lnSpc>
                <a:spcPct val="90000"/>
              </a:lnSpc>
              <a:spcBef>
                <a:spcPts val="500"/>
              </a:spcBef>
              <a:buFont typeface="Arial"/>
              <a:buNone/>
              <a:defRPr sz="2000" b="0" i="0" kern="1200">
                <a:solidFill>
                  <a:schemeClr val="tx1">
                    <a:tint val="75000"/>
                  </a:schemeClr>
                </a:solidFill>
                <a:latin typeface="Segoe UI" charset="0"/>
                <a:ea typeface="Segoe UI" charset="0"/>
                <a:cs typeface="Segoe UI" charset="0"/>
              </a:defRPr>
            </a:lvl3pPr>
            <a:lvl4pPr marL="1828754" indent="0" algn="ctr" defTabSz="914400" rtl="0" eaLnBrk="1" latinLnBrk="0" hangingPunct="1">
              <a:lnSpc>
                <a:spcPct val="90000"/>
              </a:lnSpc>
              <a:spcBef>
                <a:spcPts val="500"/>
              </a:spcBef>
              <a:buFont typeface="Arial"/>
              <a:buNone/>
              <a:defRPr sz="1800" b="0" i="0" kern="1200">
                <a:solidFill>
                  <a:schemeClr val="tx1">
                    <a:tint val="75000"/>
                  </a:schemeClr>
                </a:solidFill>
                <a:latin typeface="Segoe UI" charset="0"/>
                <a:ea typeface="Segoe UI" charset="0"/>
                <a:cs typeface="Segoe UI" charset="0"/>
              </a:defRPr>
            </a:lvl4pPr>
            <a:lvl5pPr marL="2438339" indent="0" algn="ctr" defTabSz="914400" rtl="0" eaLnBrk="1" latinLnBrk="0" hangingPunct="1">
              <a:lnSpc>
                <a:spcPct val="90000"/>
              </a:lnSpc>
              <a:spcBef>
                <a:spcPts val="500"/>
              </a:spcBef>
              <a:buFont typeface="Arial"/>
              <a:buNone/>
              <a:defRPr sz="1800" b="0" i="0" kern="1200">
                <a:solidFill>
                  <a:schemeClr val="tx1">
                    <a:tint val="75000"/>
                  </a:schemeClr>
                </a:solidFill>
                <a:latin typeface="Segoe UI" charset="0"/>
                <a:ea typeface="Segoe UI" charset="0"/>
                <a:cs typeface="Segoe UI" charset="0"/>
              </a:defRPr>
            </a:lvl5pPr>
            <a:lvl6pPr marL="3047924"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3657509"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4267093"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4876678"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r>
              <a:rPr lang="en-US" sz="3200" dirty="0" smtClean="0"/>
              <a:t>Granite State Code Camp – Nov 3, 2018</a:t>
            </a:r>
            <a:endParaRPr lang="en-US" sz="3200" dirty="0"/>
          </a:p>
        </p:txBody>
      </p:sp>
    </p:spTree>
    <p:extLst>
      <p:ext uri="{BB962C8B-B14F-4D97-AF65-F5344CB8AC3E}">
        <p14:creationId xmlns:p14="http://schemas.microsoft.com/office/powerpoint/2010/main" val="36746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582930" y="278213"/>
            <a:ext cx="11155680" cy="1027795"/>
          </a:xfrm>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Use Case: </a:t>
            </a:r>
            <a:r>
              <a:rPr lang="en-US" dirty="0">
                <a:solidFill>
                  <a:srgbClr val="D40E8C"/>
                </a:solidFill>
                <a:latin typeface="Segoe UI" panose="020B0502040204020203" pitchFamily="34" charset="0"/>
                <a:ea typeface="Verdana" charset="0"/>
                <a:cs typeface="Segoe UI" panose="020B0502040204020203" pitchFamily="34" charset="0"/>
              </a:rPr>
              <a:t>Microsoft Power BI</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31" name="Flowchart: Process 30"/>
          <p:cNvSpPr/>
          <p:nvPr/>
        </p:nvSpPr>
        <p:spPr bwMode="auto">
          <a:xfrm>
            <a:off x="391417" y="1090980"/>
            <a:ext cx="3457807"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32" name="Rectangle 31"/>
          <p:cNvSpPr/>
          <p:nvPr/>
        </p:nvSpPr>
        <p:spPr bwMode="auto">
          <a:xfrm>
            <a:off x="391417" y="1079448"/>
            <a:ext cx="11411700" cy="458390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 name="Rectangle 32"/>
          <p:cNvSpPr/>
          <p:nvPr/>
        </p:nvSpPr>
        <p:spPr>
          <a:xfrm>
            <a:off x="751805" y="1243468"/>
            <a:ext cx="1692204"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rPr>
              <a:t>Data sources</a:t>
            </a:r>
          </a:p>
        </p:txBody>
      </p:sp>
      <p:sp>
        <p:nvSpPr>
          <p:cNvPr id="34" name="Rectangle 33"/>
          <p:cNvSpPr/>
          <p:nvPr/>
        </p:nvSpPr>
        <p:spPr>
          <a:xfrm>
            <a:off x="4282288" y="1243573"/>
            <a:ext cx="3869886"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505050"/>
                </a:solidFill>
                <a:effectLst/>
                <a:uLnTx/>
                <a:uFillTx/>
              </a:rPr>
              <a:t>Power BI service</a:t>
            </a:r>
          </a:p>
        </p:txBody>
      </p:sp>
      <p:cxnSp>
        <p:nvCxnSpPr>
          <p:cNvPr id="35" name="Straight Connector 34"/>
          <p:cNvCxnSpPr/>
          <p:nvPr/>
        </p:nvCxnSpPr>
        <p:spPr>
          <a:xfrm>
            <a:off x="999799" y="237526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6" name="Rectangle 145"/>
          <p:cNvSpPr/>
          <p:nvPr/>
        </p:nvSpPr>
        <p:spPr bwMode="auto">
          <a:xfrm>
            <a:off x="1014873" y="188324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SaaS solutions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Marketo, Salesforce, GitHub, Google analytics</a:t>
            </a:r>
          </a:p>
        </p:txBody>
      </p:sp>
      <p:sp>
        <p:nvSpPr>
          <p:cNvPr id="37" name="Oval 147"/>
          <p:cNvSpPr/>
          <p:nvPr/>
        </p:nvSpPr>
        <p:spPr bwMode="auto">
          <a:xfrm>
            <a:off x="644325" y="194801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8" name="Group 332"/>
          <p:cNvGrpSpPr/>
          <p:nvPr/>
        </p:nvGrpSpPr>
        <p:grpSpPr>
          <a:xfrm>
            <a:off x="696368" y="2023948"/>
            <a:ext cx="261675" cy="213902"/>
            <a:chOff x="2123129" y="1797431"/>
            <a:chExt cx="2472585" cy="2021180"/>
          </a:xfrm>
        </p:grpSpPr>
        <p:sp>
          <p:nvSpPr>
            <p:cNvPr id="39"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0"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cxnSp>
        <p:nvCxnSpPr>
          <p:cNvPr id="41" name="Straight Connector 40"/>
          <p:cNvCxnSpPr/>
          <p:nvPr/>
        </p:nvCxnSpPr>
        <p:spPr>
          <a:xfrm>
            <a:off x="999799" y="291737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2" name="Rectangle 152"/>
          <p:cNvSpPr/>
          <p:nvPr/>
        </p:nvSpPr>
        <p:spPr bwMode="auto">
          <a:xfrm>
            <a:off x="1009226" y="247670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On-premises data</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Analysis Services</a:t>
            </a:r>
          </a:p>
        </p:txBody>
      </p:sp>
      <p:sp>
        <p:nvSpPr>
          <p:cNvPr id="43" name="Oval 154"/>
          <p:cNvSpPr/>
          <p:nvPr/>
        </p:nvSpPr>
        <p:spPr bwMode="auto">
          <a:xfrm>
            <a:off x="644325" y="247670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 name="Freeform 30"/>
          <p:cNvSpPr>
            <a:spLocks noEditPoints="1"/>
          </p:cNvSpPr>
          <p:nvPr/>
        </p:nvSpPr>
        <p:spPr bwMode="auto">
          <a:xfrm>
            <a:off x="726710" y="257093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cxnSp>
        <p:nvCxnSpPr>
          <p:cNvPr id="45" name="Straight Connector 44"/>
          <p:cNvCxnSpPr/>
          <p:nvPr/>
        </p:nvCxnSpPr>
        <p:spPr>
          <a:xfrm>
            <a:off x="999799" y="349316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1074"/>
          <p:cNvSpPr/>
          <p:nvPr/>
        </p:nvSpPr>
        <p:spPr bwMode="auto">
          <a:xfrm>
            <a:off x="1009225" y="3019012"/>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Corporate data sources, or external data services</a:t>
            </a:r>
          </a:p>
        </p:txBody>
      </p:sp>
      <p:sp>
        <p:nvSpPr>
          <p:cNvPr id="47" name="Oval 1076"/>
          <p:cNvSpPr/>
          <p:nvPr/>
        </p:nvSpPr>
        <p:spPr bwMode="auto">
          <a:xfrm>
            <a:off x="644325" y="301901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8" name="Group 47"/>
          <p:cNvGrpSpPr/>
          <p:nvPr/>
        </p:nvGrpSpPr>
        <p:grpSpPr>
          <a:xfrm>
            <a:off x="719570" y="3107283"/>
            <a:ext cx="215270" cy="189218"/>
            <a:chOff x="681704" y="2920140"/>
            <a:chExt cx="321649" cy="282723"/>
          </a:xfrm>
          <a:solidFill>
            <a:schemeClr val="tx1"/>
          </a:solidFill>
        </p:grpSpPr>
        <p:sp>
          <p:nvSpPr>
            <p:cNvPr id="49"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0"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cxnSp>
        <p:nvCxnSpPr>
          <p:cNvPr id="51" name="Straight Connector 50"/>
          <p:cNvCxnSpPr/>
          <p:nvPr/>
        </p:nvCxnSpPr>
        <p:spPr>
          <a:xfrm>
            <a:off x="999799" y="398784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2" name="Rectangle 1081"/>
          <p:cNvSpPr/>
          <p:nvPr/>
        </p:nvSpPr>
        <p:spPr bwMode="auto">
          <a:xfrm>
            <a:off x="999799" y="355239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Azure services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Azure SQL, Stream Analytics</a:t>
            </a:r>
          </a:p>
        </p:txBody>
      </p:sp>
      <p:sp>
        <p:nvSpPr>
          <p:cNvPr id="53" name="Oval 1083"/>
          <p:cNvSpPr/>
          <p:nvPr/>
        </p:nvSpPr>
        <p:spPr bwMode="auto">
          <a:xfrm>
            <a:off x="644325" y="353334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4" name="Group 379"/>
          <p:cNvGrpSpPr/>
          <p:nvPr/>
        </p:nvGrpSpPr>
        <p:grpSpPr>
          <a:xfrm>
            <a:off x="710525" y="3654049"/>
            <a:ext cx="233359" cy="162454"/>
            <a:chOff x="3543365" y="7242811"/>
            <a:chExt cx="1238250" cy="862013"/>
          </a:xfrm>
          <a:solidFill>
            <a:schemeClr val="tx1"/>
          </a:solidFill>
        </p:grpSpPr>
        <p:sp>
          <p:nvSpPr>
            <p:cNvPr id="55"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6"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7"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8"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9"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0"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1"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2"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3"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4"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5"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6"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7"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8"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9"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0"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
        <p:nvSpPr>
          <p:cNvPr id="71" name="Rectangle 160"/>
          <p:cNvSpPr/>
          <p:nvPr/>
        </p:nvSpPr>
        <p:spPr bwMode="auto">
          <a:xfrm>
            <a:off x="999799" y="403273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Excel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Workbook data or data models</a:t>
            </a:r>
          </a:p>
        </p:txBody>
      </p:sp>
      <p:sp>
        <p:nvSpPr>
          <p:cNvPr id="72" name="Oval 162"/>
          <p:cNvSpPr/>
          <p:nvPr/>
        </p:nvSpPr>
        <p:spPr bwMode="auto">
          <a:xfrm>
            <a:off x="644325" y="40327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73" name="Straight Connector 72"/>
          <p:cNvCxnSpPr/>
          <p:nvPr/>
        </p:nvCxnSpPr>
        <p:spPr>
          <a:xfrm>
            <a:off x="975189" y="446425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2" name="Oval 162"/>
          <p:cNvSpPr/>
          <p:nvPr/>
        </p:nvSpPr>
        <p:spPr bwMode="auto">
          <a:xfrm>
            <a:off x="644325" y="454128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Rectangle 160"/>
          <p:cNvSpPr/>
          <p:nvPr/>
        </p:nvSpPr>
        <p:spPr bwMode="auto">
          <a:xfrm>
            <a:off x="999799" y="454128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Power BI Desktop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Related data from files, databases, Azure, and other sources</a:t>
            </a:r>
          </a:p>
        </p:txBody>
      </p:sp>
      <p:pic>
        <p:nvPicPr>
          <p:cNvPr id="104" name="Picture 103"/>
          <p:cNvPicPr>
            <a:picLocks noChangeAspect="1"/>
          </p:cNvPicPr>
          <p:nvPr/>
        </p:nvPicPr>
        <p:blipFill>
          <a:blip r:embed="rId3" cstate="print">
            <a:biLevel thresh="75000"/>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tretch>
            <a:fillRect/>
          </a:stretch>
        </p:blipFill>
        <p:spPr>
          <a:xfrm>
            <a:off x="710525" y="4101981"/>
            <a:ext cx="240145" cy="240145"/>
          </a:xfrm>
          <a:prstGeom prst="rect">
            <a:avLst/>
          </a:prstGeom>
          <a:solidFill>
            <a:srgbClr val="EDC30D"/>
          </a:solidFill>
        </p:spPr>
      </p:pic>
      <p:pic>
        <p:nvPicPr>
          <p:cNvPr id="105" name="Picture 104"/>
          <p:cNvPicPr>
            <a:picLocks noChangeAspect="1"/>
          </p:cNvPicPr>
          <p:nvPr/>
        </p:nvPicPr>
        <p:blipFill rotWithShape="1">
          <a:blip r:embed="rId5"/>
          <a:srcRect l="6503" t="21287" r="74698" b="20220"/>
          <a:stretch/>
        </p:blipFill>
        <p:spPr>
          <a:xfrm>
            <a:off x="724230" y="4606932"/>
            <a:ext cx="228600" cy="231962"/>
          </a:xfrm>
          <a:prstGeom prst="rect">
            <a:avLst/>
          </a:prstGeom>
        </p:spPr>
      </p:pic>
      <p:grpSp>
        <p:nvGrpSpPr>
          <p:cNvPr id="106" name="Group 105"/>
          <p:cNvGrpSpPr/>
          <p:nvPr/>
        </p:nvGrpSpPr>
        <p:grpSpPr>
          <a:xfrm>
            <a:off x="4306193" y="4555189"/>
            <a:ext cx="1333108" cy="274320"/>
            <a:chOff x="4306193" y="5441922"/>
            <a:chExt cx="1333108" cy="274320"/>
          </a:xfrm>
        </p:grpSpPr>
        <p:sp>
          <p:nvSpPr>
            <p:cNvPr id="107"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 refresh</a:t>
              </a:r>
            </a:p>
          </p:txBody>
        </p:sp>
        <p:sp>
          <p:nvSpPr>
            <p:cNvPr id="108"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grpSp>
      <p:grpSp>
        <p:nvGrpSpPr>
          <p:cNvPr id="109" name="Group 108"/>
          <p:cNvGrpSpPr/>
          <p:nvPr/>
        </p:nvGrpSpPr>
        <p:grpSpPr>
          <a:xfrm>
            <a:off x="4306193" y="2901283"/>
            <a:ext cx="1442048" cy="268606"/>
            <a:chOff x="4306193" y="3788016"/>
            <a:chExt cx="1442048" cy="268606"/>
          </a:xfrm>
        </p:grpSpPr>
        <p:sp>
          <p:nvSpPr>
            <p:cNvPr id="110"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111" name="Freeform 110"/>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2" name="Group 111"/>
          <p:cNvGrpSpPr/>
          <p:nvPr/>
        </p:nvGrpSpPr>
        <p:grpSpPr>
          <a:xfrm>
            <a:off x="4305597" y="2349981"/>
            <a:ext cx="1646867" cy="274320"/>
            <a:chOff x="4305597" y="3236714"/>
            <a:chExt cx="1646867" cy="274320"/>
          </a:xfrm>
        </p:grpSpPr>
        <p:sp>
          <p:nvSpPr>
            <p:cNvPr id="113"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Live dashboards</a:t>
              </a:r>
            </a:p>
          </p:txBody>
        </p:sp>
        <p:sp>
          <p:nvSpPr>
            <p:cNvPr id="114"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grpSp>
      <p:grpSp>
        <p:nvGrpSpPr>
          <p:cNvPr id="115" name="Group 114"/>
          <p:cNvGrpSpPr/>
          <p:nvPr/>
        </p:nvGrpSpPr>
        <p:grpSpPr>
          <a:xfrm>
            <a:off x="4306193" y="1747649"/>
            <a:ext cx="1497576" cy="290409"/>
            <a:chOff x="4306193" y="2634382"/>
            <a:chExt cx="1497576" cy="290409"/>
          </a:xfrm>
        </p:grpSpPr>
        <p:sp>
          <p:nvSpPr>
            <p:cNvPr id="116" name="Freeform 115"/>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17"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Content packs</a:t>
              </a:r>
            </a:p>
          </p:txBody>
        </p:sp>
      </p:grpSp>
      <p:sp>
        <p:nvSpPr>
          <p:cNvPr id="118" name="Left Bracket 117"/>
          <p:cNvSpPr/>
          <p:nvPr/>
        </p:nvSpPr>
        <p:spPr>
          <a:xfrm>
            <a:off x="4133759" y="1924666"/>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119" name="Group 118"/>
          <p:cNvGrpSpPr/>
          <p:nvPr/>
        </p:nvGrpSpPr>
        <p:grpSpPr>
          <a:xfrm>
            <a:off x="9011801" y="1771986"/>
            <a:ext cx="2258229" cy="274320"/>
            <a:chOff x="9011801" y="2831439"/>
            <a:chExt cx="2258229" cy="274320"/>
          </a:xfrm>
        </p:grpSpPr>
        <p:sp>
          <p:nvSpPr>
            <p:cNvPr id="120"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Sharing &amp; collaboration</a:t>
              </a:r>
            </a:p>
          </p:txBody>
        </p:sp>
        <p:sp>
          <p:nvSpPr>
            <p:cNvPr id="121" name="Freeform 120"/>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122" name="Group 121"/>
          <p:cNvGrpSpPr/>
          <p:nvPr/>
        </p:nvGrpSpPr>
        <p:grpSpPr>
          <a:xfrm>
            <a:off x="6395967" y="1775566"/>
            <a:ext cx="2224537" cy="232779"/>
            <a:chOff x="6395967" y="2662299"/>
            <a:chExt cx="2224537" cy="232779"/>
          </a:xfrm>
        </p:grpSpPr>
        <p:sp>
          <p:nvSpPr>
            <p:cNvPr id="123"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Natural language query</a:t>
              </a:r>
            </a:p>
          </p:txBody>
        </p:sp>
        <p:sp>
          <p:nvSpPr>
            <p:cNvPr id="124" name="Oval Callout 123"/>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grpSp>
      <p:grpSp>
        <p:nvGrpSpPr>
          <p:cNvPr id="125" name="Group 124"/>
          <p:cNvGrpSpPr/>
          <p:nvPr/>
        </p:nvGrpSpPr>
        <p:grpSpPr>
          <a:xfrm>
            <a:off x="4306193" y="3477941"/>
            <a:ext cx="983781" cy="311845"/>
            <a:chOff x="4306193" y="4364674"/>
            <a:chExt cx="983781" cy="311845"/>
          </a:xfrm>
        </p:grpSpPr>
        <p:sp>
          <p:nvSpPr>
            <p:cNvPr id="126"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127" name="Flowchart: Document 126"/>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8" name="Group 127"/>
          <p:cNvGrpSpPr/>
          <p:nvPr/>
        </p:nvGrpSpPr>
        <p:grpSpPr>
          <a:xfrm>
            <a:off x="3979430" y="3886272"/>
            <a:ext cx="1376075" cy="572464"/>
            <a:chOff x="3979430" y="4771518"/>
            <a:chExt cx="1376075" cy="572464"/>
          </a:xfrm>
        </p:grpSpPr>
        <p:sp>
          <p:nvSpPr>
            <p:cNvPr id="129"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Datasets</a:t>
              </a:r>
            </a:p>
          </p:txBody>
        </p:sp>
        <p:sp>
          <p:nvSpPr>
            <p:cNvPr id="130" name="TextBox 129"/>
            <p:cNvSpPr txBox="1"/>
            <p:nvPr/>
          </p:nvSpPr>
          <p:spPr>
            <a:xfrm>
              <a:off x="3979430" y="4771518"/>
              <a:ext cx="927847"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01001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10101</a:t>
              </a:r>
            </a:p>
          </p:txBody>
        </p:sp>
      </p:grpSp>
      <p:grpSp>
        <p:nvGrpSpPr>
          <p:cNvPr id="131" name="Group 130"/>
          <p:cNvGrpSpPr>
            <a:grpSpLocks noChangeAspect="1"/>
          </p:cNvGrpSpPr>
          <p:nvPr/>
        </p:nvGrpSpPr>
        <p:grpSpPr>
          <a:xfrm>
            <a:off x="5154869" y="2391440"/>
            <a:ext cx="6583335" cy="3200400"/>
            <a:chOff x="7018864" y="2257415"/>
            <a:chExt cx="5059237" cy="2459479"/>
          </a:xfrm>
        </p:grpSpPr>
        <p:grpSp>
          <p:nvGrpSpPr>
            <p:cNvPr id="132" name="Group 131"/>
            <p:cNvGrpSpPr/>
            <p:nvPr/>
          </p:nvGrpSpPr>
          <p:grpSpPr>
            <a:xfrm>
              <a:off x="7018864" y="2257415"/>
              <a:ext cx="5059237" cy="2459479"/>
              <a:chOff x="7018864" y="2257415"/>
              <a:chExt cx="5059237" cy="2459479"/>
            </a:xfrm>
          </p:grpSpPr>
          <p:grpSp>
            <p:nvGrpSpPr>
              <p:cNvPr id="134" name="Group 133"/>
              <p:cNvGrpSpPr>
                <a:grpSpLocks noChangeAspect="1"/>
              </p:cNvGrpSpPr>
              <p:nvPr/>
            </p:nvGrpSpPr>
            <p:grpSpPr>
              <a:xfrm>
                <a:off x="10432181" y="2257415"/>
                <a:ext cx="548640" cy="1042085"/>
                <a:chOff x="10286449" y="1529656"/>
                <a:chExt cx="917410" cy="1742525"/>
              </a:xfrm>
            </p:grpSpPr>
            <p:sp>
              <p:nvSpPr>
                <p:cNvPr id="145" name="Rounded Rectangle 144"/>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6" name="Picture 14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47" name="Picture 14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48"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a:ln>
                      <a:noFill/>
                    </a:ln>
                    <a:solidFill>
                      <a:srgbClr val="68217A"/>
                    </a:solidFill>
                    <a:effectLst/>
                    <a:uLnTx/>
                    <a:uFillTx/>
                    <a:ea typeface="Segoe UI" pitchFamily="34" charset="0"/>
                    <a:cs typeface="Segoe UI" pitchFamily="34" charset="0"/>
                  </a:endParaRPr>
                </a:p>
              </p:txBody>
            </p:sp>
          </p:grpSp>
          <p:sp>
            <p:nvSpPr>
              <p:cNvPr id="135"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36" name="Group 135"/>
              <p:cNvGrpSpPr>
                <a:grpSpLocks noChangeAspect="1"/>
              </p:cNvGrpSpPr>
              <p:nvPr/>
            </p:nvGrpSpPr>
            <p:grpSpPr>
              <a:xfrm>
                <a:off x="10432181" y="3352369"/>
                <a:ext cx="1645920" cy="1132186"/>
                <a:chOff x="1117586" y="1978512"/>
                <a:chExt cx="2372574" cy="1629558"/>
              </a:xfrm>
            </p:grpSpPr>
            <p:pic>
              <p:nvPicPr>
                <p:cNvPr id="137" name="Picture 136"/>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38" name="Group 137"/>
                <p:cNvGrpSpPr/>
                <p:nvPr/>
              </p:nvGrpSpPr>
              <p:grpSpPr>
                <a:xfrm>
                  <a:off x="1307936" y="2212479"/>
                  <a:ext cx="1844519" cy="1136088"/>
                  <a:chOff x="1276066" y="3677905"/>
                  <a:chExt cx="2524835" cy="1555113"/>
                </a:xfrm>
              </p:grpSpPr>
              <p:pic>
                <p:nvPicPr>
                  <p:cNvPr id="143" name="Picture 142"/>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44" name="Picture 14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39" name="Group 138"/>
                <p:cNvGrpSpPr/>
                <p:nvPr/>
              </p:nvGrpSpPr>
              <p:grpSpPr>
                <a:xfrm>
                  <a:off x="1117586" y="1978512"/>
                  <a:ext cx="2372574" cy="1629558"/>
                  <a:chOff x="1117586" y="1978512"/>
                  <a:chExt cx="2372574" cy="1629558"/>
                </a:xfrm>
              </p:grpSpPr>
              <p:sp>
                <p:nvSpPr>
                  <p:cNvPr id="140"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a:ln>
                        <a:noFill/>
                      </a:ln>
                      <a:solidFill>
                        <a:srgbClr val="68217A"/>
                      </a:solidFill>
                      <a:effectLst/>
                      <a:uLnTx/>
                      <a:uFillTx/>
                      <a:ea typeface="Segoe UI" pitchFamily="34" charset="0"/>
                      <a:cs typeface="Segoe UI" pitchFamily="34" charset="0"/>
                    </a:endParaRPr>
                  </a:p>
                </p:txBody>
              </p:sp>
              <p:sp>
                <p:nvSpPr>
                  <p:cNvPr id="141" name="Rectangle 140"/>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2" name="Picture 14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33" name="Picture 132"/>
            <p:cNvPicPr>
              <a:picLocks noChangeAspect="1"/>
            </p:cNvPicPr>
            <p:nvPr/>
          </p:nvPicPr>
          <p:blipFill>
            <a:blip r:embed="rId12"/>
            <a:stretch>
              <a:fillRect/>
            </a:stretch>
          </p:blipFill>
          <p:spPr>
            <a:xfrm>
              <a:off x="7626151" y="2638675"/>
              <a:ext cx="2647950" cy="1733550"/>
            </a:xfrm>
            <a:prstGeom prst="rect">
              <a:avLst/>
            </a:prstGeom>
          </p:spPr>
        </p:pic>
      </p:grpSp>
      <p:pic>
        <p:nvPicPr>
          <p:cNvPr id="149" name="Picture 148"/>
          <p:cNvPicPr>
            <a:picLocks noChangeAspect="1"/>
          </p:cNvPicPr>
          <p:nvPr/>
        </p:nvPicPr>
        <p:blipFill>
          <a:blip r:embed="rId13"/>
          <a:stretch>
            <a:fillRect/>
          </a:stretch>
        </p:blipFill>
        <p:spPr>
          <a:xfrm>
            <a:off x="3274950" y="4353110"/>
            <a:ext cx="2486025" cy="2495550"/>
          </a:xfrm>
          <a:prstGeom prst="rect">
            <a:avLst/>
          </a:prstGeom>
        </p:spPr>
      </p:pic>
      <p:sp>
        <p:nvSpPr>
          <p:cNvPr id="150" name="Isosceles Triangle 153"/>
          <p:cNvSpPr/>
          <p:nvPr/>
        </p:nvSpPr>
        <p:spPr bwMode="auto">
          <a:xfrm rot="5400000">
            <a:off x="1882570" y="3258032"/>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cs typeface="Segoe UI Light" panose="020B0502040204020203" pitchFamily="34" charset="0"/>
            </a:endParaRPr>
          </a:p>
        </p:txBody>
      </p:sp>
      <p:sp>
        <p:nvSpPr>
          <p:cNvPr id="151" name="CEO Callout"/>
          <p:cNvSpPr/>
          <p:nvPr/>
        </p:nvSpPr>
        <p:spPr>
          <a:xfrm>
            <a:off x="4779475" y="3495790"/>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Every morning show me order status</a:t>
            </a:r>
            <a:endParaRPr lang="en-US" dirty="0"/>
          </a:p>
        </p:txBody>
      </p:sp>
    </p:spTree>
    <p:extLst>
      <p:ext uri="{BB962C8B-B14F-4D97-AF65-F5344CB8AC3E}">
        <p14:creationId xmlns:p14="http://schemas.microsoft.com/office/powerpoint/2010/main" val="374320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545" y="-151251"/>
            <a:ext cx="10515600" cy="1325563"/>
          </a:xfrm>
        </p:spPr>
        <p:txBody>
          <a:bodyPr>
            <a:normAutofit/>
          </a:bodyPr>
          <a:lstStyle/>
          <a:p>
            <a:r>
              <a:rPr lang="en-US" sz="4800" dirty="0">
                <a:solidFill>
                  <a:srgbClr val="D40E8C"/>
                </a:solidFill>
                <a:latin typeface="Segoe UI" panose="020B0502040204020203" pitchFamily="34" charset="0"/>
                <a:ea typeface="Verdana" charset="0"/>
                <a:cs typeface="Segoe UI" panose="020B0502040204020203" pitchFamily="34" charset="0"/>
              </a:rPr>
              <a:t>Types of Databases</a:t>
            </a:r>
            <a:endParaRPr lang="en-US" sz="4800" dirty="0">
              <a:solidFill>
                <a:srgbClr val="D40E8C"/>
              </a:solidFill>
              <a:latin typeface="Segoe UI" panose="020B0502040204020203" pitchFamily="34" charset="0"/>
              <a:ea typeface="Verdana" charset="0"/>
              <a:cs typeface="Segoe UI" panose="020B0502040204020203" pitchFamily="34" charset="0"/>
            </a:endParaRPr>
          </a:p>
        </p:txBody>
      </p:sp>
      <p:graphicFrame>
        <p:nvGraphicFramePr>
          <p:cNvPr id="6" name="Table 5"/>
          <p:cNvGraphicFramePr>
            <a:graphicFrameLocks noGrp="1" noChangeAspect="1"/>
          </p:cNvGraphicFramePr>
          <p:nvPr>
            <p:extLst/>
          </p:nvPr>
        </p:nvGraphicFramePr>
        <p:xfrm>
          <a:off x="-4329" y="898532"/>
          <a:ext cx="11619923" cy="5943600"/>
        </p:xfrm>
        <a:graphic>
          <a:graphicData uri="http://schemas.openxmlformats.org/drawingml/2006/table">
            <a:tbl>
              <a:tblPr firstRow="1" bandRow="1">
                <a:tableStyleId>{5C22544A-7EE6-4342-B048-85BDC9FD1C3A}</a:tableStyleId>
              </a:tblPr>
              <a:tblGrid>
                <a:gridCol w="1897744">
                  <a:extLst>
                    <a:ext uri="{9D8B030D-6E8A-4147-A177-3AD203B41FA5}">
                      <a16:colId xmlns:a16="http://schemas.microsoft.com/office/drawing/2014/main" val="20000"/>
                    </a:ext>
                  </a:extLst>
                </a:gridCol>
                <a:gridCol w="1804868">
                  <a:extLst>
                    <a:ext uri="{9D8B030D-6E8A-4147-A177-3AD203B41FA5}">
                      <a16:colId xmlns:a16="http://schemas.microsoft.com/office/drawing/2014/main" val="20001"/>
                    </a:ext>
                  </a:extLst>
                </a:gridCol>
                <a:gridCol w="1478373">
                  <a:extLst>
                    <a:ext uri="{9D8B030D-6E8A-4147-A177-3AD203B41FA5}">
                      <a16:colId xmlns:a16="http://schemas.microsoft.com/office/drawing/2014/main" val="20002"/>
                    </a:ext>
                  </a:extLst>
                </a:gridCol>
                <a:gridCol w="674021">
                  <a:extLst>
                    <a:ext uri="{9D8B030D-6E8A-4147-A177-3AD203B41FA5}">
                      <a16:colId xmlns:a16="http://schemas.microsoft.com/office/drawing/2014/main" val="20003"/>
                    </a:ext>
                  </a:extLst>
                </a:gridCol>
                <a:gridCol w="1632597">
                  <a:extLst>
                    <a:ext uri="{9D8B030D-6E8A-4147-A177-3AD203B41FA5}">
                      <a16:colId xmlns:a16="http://schemas.microsoft.com/office/drawing/2014/main" val="20004"/>
                    </a:ext>
                  </a:extLst>
                </a:gridCol>
                <a:gridCol w="1594607">
                  <a:extLst>
                    <a:ext uri="{9D8B030D-6E8A-4147-A177-3AD203B41FA5}">
                      <a16:colId xmlns:a16="http://schemas.microsoft.com/office/drawing/2014/main" val="20005"/>
                    </a:ext>
                  </a:extLst>
                </a:gridCol>
                <a:gridCol w="2537713">
                  <a:extLst>
                    <a:ext uri="{9D8B030D-6E8A-4147-A177-3AD203B41FA5}">
                      <a16:colId xmlns:a16="http://schemas.microsoft.com/office/drawing/2014/main" val="20006"/>
                    </a:ext>
                  </a:extLst>
                </a:gridCol>
              </a:tblGrid>
              <a:tr h="853440">
                <a:tc>
                  <a:txBody>
                    <a:bodyPr/>
                    <a:lstStyle/>
                    <a:p>
                      <a:pPr algn="ctr"/>
                      <a:r>
                        <a:rPr lang="en-US" sz="2400" dirty="0" smtClean="0"/>
                        <a:t>Database</a:t>
                      </a:r>
                      <a:r>
                        <a:rPr lang="en-US" sz="2400" baseline="0" dirty="0" smtClean="0"/>
                        <a:t> Type</a:t>
                      </a:r>
                      <a:endParaRPr lang="en-US" sz="2400" dirty="0"/>
                    </a:p>
                  </a:txBody>
                  <a:tcPr marL="121920" marR="121920" marT="60960" marB="60960">
                    <a:solidFill>
                      <a:srgbClr val="D40E8C"/>
                    </a:solidFill>
                  </a:tcPr>
                </a:tc>
                <a:tc gridSpan="2">
                  <a:txBody>
                    <a:bodyPr/>
                    <a:lstStyle/>
                    <a:p>
                      <a:pPr algn="ctr"/>
                      <a:r>
                        <a:rPr lang="en-US" sz="2400" dirty="0" smtClean="0"/>
                        <a:t>Example</a:t>
                      </a:r>
                      <a:endParaRPr lang="en-US" sz="2400" dirty="0"/>
                    </a:p>
                  </a:txBody>
                  <a:tcPr marL="121920" marR="121920" marT="60960" marB="60960">
                    <a:solidFill>
                      <a:srgbClr val="D40E8C"/>
                    </a:solidFill>
                  </a:tcPr>
                </a:tc>
                <a:tc hMerge="1">
                  <a:txBody>
                    <a:bodyPr/>
                    <a:lstStyle/>
                    <a:p>
                      <a:endParaRPr lang="en-US"/>
                    </a:p>
                  </a:txBody>
                  <a:tcPr/>
                </a:tc>
                <a:tc>
                  <a:txBody>
                    <a:bodyPr/>
                    <a:lstStyle/>
                    <a:p>
                      <a:pPr algn="ctr"/>
                      <a:endParaRPr lang="en-US" sz="2400" dirty="0"/>
                    </a:p>
                  </a:txBody>
                  <a:tcPr marL="121920" marR="121920" marT="60960" marB="60960">
                    <a:solidFill>
                      <a:srgbClr val="D40E8C"/>
                    </a:solidFill>
                  </a:tcPr>
                </a:tc>
                <a:tc>
                  <a:txBody>
                    <a:bodyPr/>
                    <a:lstStyle/>
                    <a:p>
                      <a:pPr algn="ctr"/>
                      <a:r>
                        <a:rPr lang="en-US" sz="2400" dirty="0" smtClean="0"/>
                        <a:t>Database Type</a:t>
                      </a:r>
                      <a:endParaRPr lang="en-US" sz="2400" dirty="0"/>
                    </a:p>
                  </a:txBody>
                  <a:tcPr marL="121920" marR="121920" marT="60960" marB="60960">
                    <a:solidFill>
                      <a:srgbClr val="D40E8C"/>
                    </a:solidFill>
                  </a:tcPr>
                </a:tc>
                <a:tc gridSpan="2">
                  <a:txBody>
                    <a:bodyPr/>
                    <a:lstStyle/>
                    <a:p>
                      <a:pPr algn="ctr"/>
                      <a:r>
                        <a:rPr lang="en-US" sz="2400" dirty="0" smtClean="0"/>
                        <a:t>Example</a:t>
                      </a:r>
                      <a:endParaRPr lang="en-US" sz="2400" dirty="0"/>
                    </a:p>
                  </a:txBody>
                  <a:tcPr marL="121920" marR="121920" marT="60960" marB="60960">
                    <a:solidFill>
                      <a:srgbClr val="D40E8C"/>
                    </a:solidFill>
                  </a:tcPr>
                </a:tc>
                <a:tc hMerge="1">
                  <a:txBody>
                    <a:bodyPr/>
                    <a:lstStyle/>
                    <a:p>
                      <a:endParaRPr lang="en-US"/>
                    </a:p>
                  </a:txBody>
                  <a:tcPr/>
                </a:tc>
                <a:extLst>
                  <a:ext uri="{0D108BD9-81ED-4DB2-BD59-A6C34878D82A}">
                    <a16:rowId xmlns:a16="http://schemas.microsoft.com/office/drawing/2014/main" val="10000"/>
                  </a:ext>
                </a:extLst>
              </a:tr>
              <a:tr h="1524000">
                <a:tc>
                  <a:txBody>
                    <a:bodyPr/>
                    <a:lstStyle/>
                    <a:p>
                      <a:r>
                        <a:rPr lang="en-US" sz="1900" dirty="0" smtClean="0"/>
                        <a:t>Relational (SQL)</a:t>
                      </a:r>
                      <a:endParaRPr lang="en-US" sz="1900" dirty="0"/>
                    </a:p>
                  </a:txBody>
                  <a:tcPr marL="121920" marR="121920" marT="60960" marB="60960">
                    <a:solidFill>
                      <a:srgbClr val="D40E8C">
                        <a:alpha val="50196"/>
                      </a:srgbClr>
                    </a:solidFill>
                  </a:tcPr>
                </a:tc>
                <a:tc>
                  <a:txBody>
                    <a:bodyPr/>
                    <a:lstStyle/>
                    <a:p>
                      <a:r>
                        <a:rPr lang="en-US" sz="1800" kern="1200" dirty="0" smtClean="0">
                          <a:ln>
                            <a:solidFill>
                              <a:srgbClr val="FFFFFF">
                                <a:alpha val="0"/>
                              </a:srgbClr>
                            </a:solidFill>
                          </a:ln>
                          <a:solidFill>
                            <a:srgbClr val="0B667F"/>
                          </a:solidFill>
                          <a:latin typeface="+mn-lt"/>
                          <a:ea typeface="+mn-ea"/>
                          <a:cs typeface="+mn-cs"/>
                        </a:rPr>
                        <a:t>SQL Server</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ln>
                            <a:solidFill>
                              <a:srgbClr val="FFFFFF">
                                <a:alpha val="0"/>
                              </a:srgbClr>
                            </a:solidFill>
                          </a:ln>
                          <a:solidFill>
                            <a:srgbClr val="0B667F"/>
                          </a:solidFill>
                          <a:latin typeface="+mn-lt"/>
                          <a:ea typeface="+mn-ea"/>
                          <a:cs typeface="+mn-cs"/>
                        </a:rPr>
                        <a:t>SQL Database</a:t>
                      </a:r>
                    </a:p>
                    <a:p>
                      <a:r>
                        <a:rPr lang="en-US" sz="1900" dirty="0" smtClean="0"/>
                        <a:t>Oracle</a:t>
                      </a:r>
                    </a:p>
                    <a:p>
                      <a:r>
                        <a:rPr lang="en-US" sz="1900" dirty="0" smtClean="0"/>
                        <a:t>Sybase</a:t>
                      </a:r>
                    </a:p>
                  </a:txBody>
                  <a:tcPr marL="121920" marR="121920" marT="60960" marB="60960">
                    <a:solidFill>
                      <a:srgbClr val="D40E8C">
                        <a:alpha val="50196"/>
                      </a:srgbClr>
                    </a:solidFill>
                  </a:tcPr>
                </a:tc>
                <a:tc>
                  <a:txBody>
                    <a:bodyPr/>
                    <a:lstStyle/>
                    <a:p>
                      <a:r>
                        <a:rPr lang="en-US" sz="1900" dirty="0" smtClean="0"/>
                        <a:t>My</a:t>
                      </a:r>
                      <a:r>
                        <a:rPr lang="en-US" sz="1900" baseline="0" dirty="0" smtClean="0"/>
                        <a:t>SQL</a:t>
                      </a:r>
                    </a:p>
                    <a:p>
                      <a:pPr marL="0" algn="l" defTabSz="914400" rtl="0" eaLnBrk="1" latinLnBrk="0" hangingPunct="1"/>
                      <a:r>
                        <a:rPr lang="en-US" sz="1800" kern="1200" dirty="0" smtClean="0">
                          <a:ln>
                            <a:solidFill>
                              <a:srgbClr val="FFFFFF">
                                <a:alpha val="0"/>
                              </a:srgbClr>
                            </a:solidFill>
                          </a:ln>
                          <a:solidFill>
                            <a:srgbClr val="0B667F"/>
                          </a:solidFill>
                          <a:latin typeface="+mn-lt"/>
                          <a:ea typeface="+mn-ea"/>
                          <a:cs typeface="+mn-cs"/>
                        </a:rPr>
                        <a:t>MS Access</a:t>
                      </a:r>
                    </a:p>
                  </a:txBody>
                  <a:tcPr marL="121920" marR="121920" marT="60960" marB="60960">
                    <a:solidFill>
                      <a:srgbClr val="D40E8C">
                        <a:alpha val="50196"/>
                      </a:srgbClr>
                    </a:solidFill>
                  </a:tcPr>
                </a:tc>
                <a:tc>
                  <a:txBody>
                    <a:bodyPr/>
                    <a:lstStyle/>
                    <a:p>
                      <a:endParaRPr lang="en-US" sz="1900" dirty="0"/>
                    </a:p>
                  </a:txBody>
                  <a:tcPr marL="121920" marR="121920" marT="60960" marB="60960">
                    <a:solidFill>
                      <a:srgbClr val="D40E8C">
                        <a:alpha val="50196"/>
                      </a:srgbClr>
                    </a:solidFill>
                  </a:tcPr>
                </a:tc>
                <a:tc>
                  <a:txBody>
                    <a:bodyPr/>
                    <a:lstStyle/>
                    <a:p>
                      <a:r>
                        <a:rPr lang="en-US" sz="1900" b="1" dirty="0" smtClean="0">
                          <a:solidFill>
                            <a:schemeClr val="accent6"/>
                          </a:solidFill>
                        </a:rPr>
                        <a:t>Document</a:t>
                      </a:r>
                      <a:endParaRPr lang="en-US" sz="1900" b="1" dirty="0">
                        <a:solidFill>
                          <a:schemeClr val="accent6"/>
                        </a:solidFill>
                      </a:endParaRPr>
                    </a:p>
                  </a:txBody>
                  <a:tcPr marL="121920" marR="121920" marT="60960" marB="60960">
                    <a:solidFill>
                      <a:srgbClr val="D40E8C">
                        <a:alpha val="50196"/>
                      </a:srgbClr>
                    </a:solidFill>
                  </a:tcPr>
                </a:tc>
                <a:tc>
                  <a:txBody>
                    <a:bodyPr/>
                    <a:lstStyle/>
                    <a:p>
                      <a:r>
                        <a:rPr lang="en-US" sz="1900" dirty="0" smtClean="0"/>
                        <a:t>Lotus Notes</a:t>
                      </a:r>
                    </a:p>
                    <a:p>
                      <a:r>
                        <a:rPr lang="en-US" sz="1900" dirty="0" err="1" smtClean="0"/>
                        <a:t>CouchBase</a:t>
                      </a:r>
                      <a:endParaRPr lang="en-US" sz="1900" dirty="0" smtClean="0"/>
                    </a:p>
                    <a:p>
                      <a:r>
                        <a:rPr lang="en-US" sz="1900" dirty="0" err="1" smtClean="0"/>
                        <a:t>CouchDB</a:t>
                      </a:r>
                      <a:endParaRPr lang="en-US" sz="1900" dirty="0" smtClean="0"/>
                    </a:p>
                    <a:p>
                      <a:r>
                        <a:rPr lang="en-US" sz="1900" dirty="0" smtClean="0"/>
                        <a:t>MongoDB</a:t>
                      </a:r>
                    </a:p>
                  </a:txBody>
                  <a:tcPr marL="121920" marR="121920" marT="60960" marB="60960">
                    <a:solidFill>
                      <a:srgbClr val="D40E8C">
                        <a:alpha val="50196"/>
                      </a:srgbClr>
                    </a:solidFill>
                  </a:tcPr>
                </a:tc>
                <a:tc>
                  <a:txBody>
                    <a:bodyPr/>
                    <a:lstStyle/>
                    <a:p>
                      <a:r>
                        <a:rPr lang="en-US" sz="1900" dirty="0" err="1" smtClean="0"/>
                        <a:t>OrientDB</a:t>
                      </a:r>
                      <a:endParaRPr lang="en-US" sz="1900" dirty="0" smtClean="0"/>
                    </a:p>
                    <a:p>
                      <a:r>
                        <a:rPr lang="en-US" sz="1900" dirty="0" smtClean="0"/>
                        <a:t>Raven</a:t>
                      </a:r>
                    </a:p>
                    <a:p>
                      <a:r>
                        <a:rPr lang="en-US" sz="1900" dirty="0" err="1" smtClean="0"/>
                        <a:t>Terrastore</a:t>
                      </a:r>
                      <a:endParaRPr lang="en-US" sz="1900" dirty="0" smtClean="0"/>
                    </a:p>
                    <a:p>
                      <a:r>
                        <a:rPr lang="en-US" sz="1800" kern="1200" dirty="0" smtClean="0">
                          <a:ln>
                            <a:solidFill>
                              <a:srgbClr val="FFFFFF">
                                <a:alpha val="0"/>
                              </a:srgbClr>
                            </a:solidFill>
                          </a:ln>
                          <a:solidFill>
                            <a:srgbClr val="0B667F"/>
                          </a:solidFill>
                          <a:latin typeface="+mn-lt"/>
                          <a:ea typeface="+mn-ea"/>
                          <a:cs typeface="+mn-cs"/>
                        </a:rPr>
                        <a:t>Azure </a:t>
                      </a:r>
                      <a:r>
                        <a:rPr lang="en-US" sz="1800" kern="1200" dirty="0" err="1" smtClean="0">
                          <a:ln>
                            <a:solidFill>
                              <a:srgbClr val="FFFFFF">
                                <a:alpha val="0"/>
                              </a:srgbClr>
                            </a:solidFill>
                          </a:ln>
                          <a:solidFill>
                            <a:srgbClr val="0B667F"/>
                          </a:solidFill>
                          <a:latin typeface="+mn-lt"/>
                          <a:ea typeface="+mn-ea"/>
                          <a:cs typeface="+mn-cs"/>
                        </a:rPr>
                        <a:t>DocumentDB</a:t>
                      </a:r>
                      <a:endParaRPr lang="en-US" sz="1800" kern="1200" dirty="0" smtClean="0">
                        <a:ln>
                          <a:solidFill>
                            <a:srgbClr val="FFFFFF">
                              <a:alpha val="0"/>
                            </a:srgbClr>
                          </a:solidFill>
                        </a:ln>
                        <a:solidFill>
                          <a:srgbClr val="0B667F"/>
                        </a:solidFill>
                        <a:latin typeface="+mn-lt"/>
                        <a:ea typeface="+mn-ea"/>
                        <a:cs typeface="+mn-cs"/>
                      </a:endParaRPr>
                    </a:p>
                    <a:p>
                      <a:r>
                        <a:rPr lang="en-US" sz="1800" kern="1200" dirty="0" smtClean="0">
                          <a:ln>
                            <a:solidFill>
                              <a:srgbClr val="FFFFFF">
                                <a:alpha val="0"/>
                              </a:srgbClr>
                            </a:solidFill>
                          </a:ln>
                          <a:solidFill>
                            <a:srgbClr val="0B667F"/>
                          </a:solidFill>
                          <a:latin typeface="+mn-lt"/>
                          <a:ea typeface="+mn-ea"/>
                          <a:cs typeface="+mn-cs"/>
                        </a:rPr>
                        <a:t>Azure Cosmos DB</a:t>
                      </a:r>
                    </a:p>
                  </a:txBody>
                  <a:tcPr marL="121920" marR="121920" marT="60960" marB="60960">
                    <a:solidFill>
                      <a:srgbClr val="D40E8C">
                        <a:alpha val="50196"/>
                      </a:srgbClr>
                    </a:solidFill>
                  </a:tcPr>
                </a:tc>
                <a:extLst>
                  <a:ext uri="{0D108BD9-81ED-4DB2-BD59-A6C34878D82A}">
                    <a16:rowId xmlns:a16="http://schemas.microsoft.com/office/drawing/2014/main" val="10001"/>
                  </a:ext>
                </a:extLst>
              </a:tr>
              <a:tr h="1544320">
                <a:tc>
                  <a:txBody>
                    <a:bodyPr/>
                    <a:lstStyle/>
                    <a:p>
                      <a:r>
                        <a:rPr lang="en-US" sz="1900" b="1" dirty="0" smtClean="0">
                          <a:solidFill>
                            <a:schemeClr val="accent6"/>
                          </a:solidFill>
                        </a:rPr>
                        <a:t>Graph</a:t>
                      </a:r>
                      <a:r>
                        <a:rPr lang="en-US" sz="1900" b="1" baseline="0" dirty="0" smtClean="0"/>
                        <a:t> </a:t>
                      </a:r>
                      <a:r>
                        <a:rPr lang="en-US" sz="1900" baseline="0" dirty="0" smtClean="0"/>
                        <a:t>&amp; Resource Description Framework (RDF)</a:t>
                      </a:r>
                      <a:endParaRPr lang="en-US" sz="1900" dirty="0"/>
                    </a:p>
                  </a:txBody>
                  <a:tcPr marL="121920" marR="121920" marT="60960" marB="60960">
                    <a:solidFill>
                      <a:srgbClr val="D40E8C">
                        <a:alpha val="74902"/>
                      </a:srgbClr>
                    </a:solidFill>
                  </a:tcPr>
                </a:tc>
                <a:tc>
                  <a:txBody>
                    <a:bodyPr/>
                    <a:lstStyle/>
                    <a:p>
                      <a:pPr>
                        <a:tabLst>
                          <a:tab pos="914400" algn="l"/>
                        </a:tabLst>
                      </a:pPr>
                      <a:r>
                        <a:rPr lang="en-US" sz="1900" dirty="0" smtClean="0"/>
                        <a:t>Neo4J</a:t>
                      </a:r>
                    </a:p>
                    <a:p>
                      <a:pPr>
                        <a:tabLst>
                          <a:tab pos="914400" algn="l"/>
                        </a:tabLst>
                      </a:pPr>
                      <a:r>
                        <a:rPr lang="en-US" sz="1900" dirty="0" smtClean="0"/>
                        <a:t>Flock</a:t>
                      </a:r>
                    </a:p>
                    <a:p>
                      <a:pPr>
                        <a:tabLst>
                          <a:tab pos="914400" algn="l"/>
                        </a:tabLst>
                      </a:pPr>
                      <a:r>
                        <a:rPr lang="en-US" sz="1900" dirty="0" err="1" smtClean="0"/>
                        <a:t>HyperGraph</a:t>
                      </a:r>
                      <a:endParaRPr lang="en-US" sz="1900" dirty="0" smtClean="0"/>
                    </a:p>
                    <a:p>
                      <a:r>
                        <a:rPr lang="en-US" sz="1900" dirty="0" smtClean="0"/>
                        <a:t>Infinite</a:t>
                      </a:r>
                      <a:r>
                        <a:rPr lang="en-US" sz="1900" baseline="0" dirty="0" smtClean="0"/>
                        <a:t> Graph</a:t>
                      </a:r>
                    </a:p>
                  </a:txBody>
                  <a:tcPr marL="121920" marR="121920" marT="60960" marB="60960">
                    <a:solidFill>
                      <a:srgbClr val="D40E8C">
                        <a:alpha val="74902"/>
                      </a:srgbClr>
                    </a:solidFill>
                  </a:tcPr>
                </a:tc>
                <a:tc>
                  <a:txBody>
                    <a:bodyPr/>
                    <a:lstStyle/>
                    <a:p>
                      <a:r>
                        <a:rPr lang="en-US" sz="1900" baseline="0" dirty="0" smtClean="0"/>
                        <a:t>Jena</a:t>
                      </a:r>
                    </a:p>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t>Sesame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900" baseline="0" dirty="0" err="1" smtClean="0"/>
                        <a:t>AllegoGraph</a:t>
                      </a:r>
                      <a:endParaRPr lang="en-US" sz="19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ln>
                            <a:solidFill>
                              <a:srgbClr val="FFFFFF">
                                <a:alpha val="0"/>
                              </a:srgbClr>
                            </a:solidFill>
                          </a:ln>
                          <a:solidFill>
                            <a:srgbClr val="0B667F"/>
                          </a:solidFill>
                          <a:latin typeface="+mn-lt"/>
                          <a:ea typeface="+mn-ea"/>
                          <a:cs typeface="+mn-cs"/>
                        </a:rPr>
                        <a:t>MS Graph</a:t>
                      </a:r>
                    </a:p>
                  </a:txBody>
                  <a:tcPr marL="121920" marR="121920" marT="60960" marB="60960">
                    <a:solidFill>
                      <a:srgbClr val="D40E8C">
                        <a:alpha val="74902"/>
                      </a:srgbClr>
                    </a:solidFill>
                  </a:tcPr>
                </a:tc>
                <a:tc>
                  <a:txBody>
                    <a:bodyPr/>
                    <a:lstStyle/>
                    <a:p>
                      <a:endParaRPr lang="en-US" sz="1900" baseline="0" dirty="0" smtClean="0"/>
                    </a:p>
                  </a:txBody>
                  <a:tcPr marL="121920" marR="121920" marT="60960" marB="60960">
                    <a:solidFill>
                      <a:srgbClr val="D40E8C">
                        <a:alpha val="74902"/>
                      </a:srgbClr>
                    </a:solidFill>
                  </a:tcPr>
                </a:tc>
                <a:tc>
                  <a:txBody>
                    <a:bodyPr/>
                    <a:lstStyle/>
                    <a:p>
                      <a:r>
                        <a:rPr lang="en-US" sz="1900" dirty="0" smtClean="0"/>
                        <a:t>Search Engine</a:t>
                      </a:r>
                      <a:endParaRPr lang="en-US" sz="1900" dirty="0"/>
                    </a:p>
                  </a:txBody>
                  <a:tcPr marL="121920" marR="121920" marT="60960" marB="60960">
                    <a:solidFill>
                      <a:srgbClr val="D40E8C">
                        <a:alpha val="74902"/>
                      </a:srgbClr>
                    </a:solidFill>
                  </a:tcPr>
                </a:tc>
                <a:tc>
                  <a:txBody>
                    <a:bodyPr/>
                    <a:lstStyle/>
                    <a:p>
                      <a:r>
                        <a:rPr lang="en-US" sz="1900" baseline="0" dirty="0" err="1" smtClean="0"/>
                        <a:t>ElasticSearch</a:t>
                      </a:r>
                      <a:endParaRPr lang="en-US" sz="1900" baseline="0" dirty="0" smtClean="0"/>
                    </a:p>
                    <a:p>
                      <a:r>
                        <a:rPr lang="en-US" sz="1900" baseline="0" dirty="0" err="1" smtClean="0"/>
                        <a:t>Splunk</a:t>
                      </a:r>
                      <a:endParaRPr lang="en-US" sz="1900" baseline="0" dirty="0" smtClean="0"/>
                    </a:p>
                    <a:p>
                      <a:r>
                        <a:rPr lang="en-US" sz="1900" baseline="0" dirty="0" err="1" smtClean="0"/>
                        <a:t>Solr</a:t>
                      </a:r>
                      <a:endParaRPr lang="en-US" sz="1900" baseline="0" dirty="0" smtClean="0"/>
                    </a:p>
                  </a:txBody>
                  <a:tcPr marL="121920" marR="121920" marT="60960" marB="60960">
                    <a:solidFill>
                      <a:srgbClr val="D40E8C">
                        <a:alpha val="74902"/>
                      </a:srgbClr>
                    </a:solidFill>
                  </a:tcPr>
                </a:tc>
                <a:tc>
                  <a:txBody>
                    <a:bodyPr/>
                    <a:lstStyle/>
                    <a:p>
                      <a:r>
                        <a:rPr lang="en-US" sz="1900" baseline="0" dirty="0" err="1" smtClean="0"/>
                        <a:t>MarkLogic</a:t>
                      </a:r>
                      <a:endParaRPr lang="en-US" sz="1900" baseline="0" dirty="0" smtClean="0"/>
                    </a:p>
                    <a:p>
                      <a:r>
                        <a:rPr lang="en-US" sz="1900" baseline="0" dirty="0" smtClean="0"/>
                        <a:t>Sphinx</a:t>
                      </a:r>
                    </a:p>
                  </a:txBody>
                  <a:tcPr marL="121920" marR="121920" marT="60960" marB="60960">
                    <a:solidFill>
                      <a:srgbClr val="D40E8C">
                        <a:alpha val="74902"/>
                      </a:srgbClr>
                    </a:solidFill>
                  </a:tcPr>
                </a:tc>
                <a:extLst>
                  <a:ext uri="{0D108BD9-81ED-4DB2-BD59-A6C34878D82A}">
                    <a16:rowId xmlns:a16="http://schemas.microsoft.com/office/drawing/2014/main" val="10002"/>
                  </a:ext>
                </a:extLst>
              </a:tr>
              <a:tr h="975360">
                <a:tc>
                  <a:txBody>
                    <a:bodyPr/>
                    <a:lstStyle/>
                    <a:p>
                      <a:r>
                        <a:rPr lang="en-US" sz="1900" b="1" dirty="0" smtClean="0">
                          <a:solidFill>
                            <a:schemeClr val="accent6"/>
                          </a:solidFill>
                        </a:rPr>
                        <a:t>Key-Value</a:t>
                      </a:r>
                      <a:endParaRPr lang="en-US" sz="1900" b="1" dirty="0">
                        <a:solidFill>
                          <a:schemeClr val="accent6"/>
                        </a:solidFill>
                      </a:endParaRPr>
                    </a:p>
                  </a:txBody>
                  <a:tcPr marL="121920" marR="121920" marT="60960" marB="60960">
                    <a:solidFill>
                      <a:srgbClr val="D40E8C">
                        <a:alpha val="50196"/>
                      </a:srgbClr>
                    </a:solidFill>
                  </a:tcPr>
                </a:tc>
                <a:tc>
                  <a:txBody>
                    <a:bodyPr/>
                    <a:lstStyle/>
                    <a:p>
                      <a:r>
                        <a:rPr lang="en-US" sz="1900" dirty="0" err="1" smtClean="0"/>
                        <a:t>Berkely</a:t>
                      </a:r>
                      <a:endParaRPr lang="en-US" sz="1900" dirty="0" smtClean="0"/>
                    </a:p>
                    <a:p>
                      <a:r>
                        <a:rPr lang="en-US" sz="1900" dirty="0" smtClean="0"/>
                        <a:t>Level</a:t>
                      </a:r>
                    </a:p>
                    <a:p>
                      <a:r>
                        <a:rPr lang="en-US" sz="1900" dirty="0" err="1" smtClean="0"/>
                        <a:t>Memcached</a:t>
                      </a:r>
                      <a:endParaRPr lang="en-US" sz="1900" dirty="0" smtClean="0"/>
                    </a:p>
                  </a:txBody>
                  <a:tcPr marL="121920" marR="121920" marT="60960" marB="60960">
                    <a:solidFill>
                      <a:srgbClr val="D40E8C">
                        <a:alpha val="50196"/>
                      </a:srgbClr>
                    </a:solidFill>
                  </a:tcPr>
                </a:tc>
                <a:tc>
                  <a:txBody>
                    <a:bodyPr/>
                    <a:lstStyle/>
                    <a:p>
                      <a:r>
                        <a:rPr lang="en-US" sz="1900" dirty="0" err="1" smtClean="0"/>
                        <a:t>Riak</a:t>
                      </a:r>
                      <a:endParaRPr lang="en-US" sz="1900" dirty="0" smtClean="0"/>
                    </a:p>
                    <a:p>
                      <a:r>
                        <a:rPr lang="en-US" sz="1900" dirty="0" err="1" smtClean="0"/>
                        <a:t>Redis</a:t>
                      </a:r>
                      <a:endParaRPr lang="en-US" sz="1900" dirty="0" smtClean="0"/>
                    </a:p>
                    <a:p>
                      <a:pPr marL="0" algn="l" defTabSz="914400" rtl="0" eaLnBrk="1" latinLnBrk="0" hangingPunct="1"/>
                      <a:r>
                        <a:rPr lang="en-US" sz="1800" kern="1200" dirty="0" smtClean="0">
                          <a:ln>
                            <a:solidFill>
                              <a:srgbClr val="FFFFFF">
                                <a:alpha val="0"/>
                              </a:srgbClr>
                            </a:solidFill>
                          </a:ln>
                          <a:solidFill>
                            <a:srgbClr val="0B667F"/>
                          </a:solidFill>
                          <a:latin typeface="+mn-lt"/>
                          <a:ea typeface="+mn-ea"/>
                          <a:cs typeface="+mn-cs"/>
                        </a:rPr>
                        <a:t>Azure Tables</a:t>
                      </a:r>
                    </a:p>
                  </a:txBody>
                  <a:tcPr marL="121920" marR="121920" marT="60960" marB="60960">
                    <a:solidFill>
                      <a:srgbClr val="D40E8C">
                        <a:alpha val="50196"/>
                      </a:srgbClr>
                    </a:solidFill>
                  </a:tcPr>
                </a:tc>
                <a:tc>
                  <a:txBody>
                    <a:bodyPr/>
                    <a:lstStyle/>
                    <a:p>
                      <a:endParaRPr lang="en-US" sz="1900" dirty="0"/>
                    </a:p>
                  </a:txBody>
                  <a:tcPr marL="121920" marR="121920" marT="60960" marB="60960">
                    <a:solidFill>
                      <a:srgbClr val="D40E8C">
                        <a:alpha val="50196"/>
                      </a:srgbClr>
                    </a:solidFill>
                  </a:tcPr>
                </a:tc>
                <a:tc>
                  <a:txBody>
                    <a:bodyPr/>
                    <a:lstStyle/>
                    <a:p>
                      <a:r>
                        <a:rPr lang="en-US" sz="1900" b="1" dirty="0" smtClean="0">
                          <a:solidFill>
                            <a:schemeClr val="accent6"/>
                          </a:solidFill>
                        </a:rPr>
                        <a:t>Column-Family</a:t>
                      </a:r>
                      <a:endParaRPr lang="en-US" sz="1900" b="1" dirty="0">
                        <a:solidFill>
                          <a:schemeClr val="accent6"/>
                        </a:solidFill>
                      </a:endParaRPr>
                    </a:p>
                  </a:txBody>
                  <a:tcPr marL="121920" marR="121920" marT="60960" marB="60960">
                    <a:solidFill>
                      <a:srgbClr val="D40E8C">
                        <a:alpha val="50196"/>
                      </a:srgbClr>
                    </a:solidFill>
                  </a:tcPr>
                </a:tc>
                <a:tc>
                  <a:txBody>
                    <a:bodyPr/>
                    <a:lstStyle/>
                    <a:p>
                      <a:r>
                        <a:rPr lang="en-US" sz="1900" dirty="0" smtClean="0"/>
                        <a:t>Cassandra</a:t>
                      </a:r>
                    </a:p>
                    <a:p>
                      <a:pPr marL="0" algn="l" defTabSz="914400" rtl="0" eaLnBrk="1" latinLnBrk="0" hangingPunct="1"/>
                      <a:r>
                        <a:rPr lang="en-US" sz="1800" kern="1200" dirty="0" err="1" smtClean="0">
                          <a:ln>
                            <a:solidFill>
                              <a:srgbClr val="FFFFFF">
                                <a:alpha val="0"/>
                              </a:srgbClr>
                            </a:solidFill>
                          </a:ln>
                          <a:solidFill>
                            <a:srgbClr val="0B667F"/>
                          </a:solidFill>
                          <a:latin typeface="+mn-lt"/>
                          <a:ea typeface="+mn-ea"/>
                          <a:cs typeface="+mn-cs"/>
                        </a:rPr>
                        <a:t>HBase</a:t>
                      </a:r>
                      <a:endParaRPr lang="en-US" sz="1800" kern="1200" dirty="0" smtClean="0">
                        <a:ln>
                          <a:solidFill>
                            <a:srgbClr val="FFFFFF">
                              <a:alpha val="0"/>
                            </a:srgbClr>
                          </a:solidFill>
                        </a:ln>
                        <a:solidFill>
                          <a:srgbClr val="0B667F"/>
                        </a:solidFill>
                        <a:latin typeface="+mn-lt"/>
                        <a:ea typeface="+mn-ea"/>
                        <a:cs typeface="+mn-cs"/>
                      </a:endParaRPr>
                    </a:p>
                    <a:p>
                      <a:r>
                        <a:rPr lang="en-US" sz="1900" dirty="0" err="1" smtClean="0"/>
                        <a:t>Hypertable</a:t>
                      </a:r>
                      <a:endParaRPr lang="en-US" sz="1900" dirty="0" smtClean="0"/>
                    </a:p>
                  </a:txBody>
                  <a:tcPr marL="121920" marR="121920" marT="60960" marB="60960">
                    <a:solidFill>
                      <a:srgbClr val="D40E8C">
                        <a:alpha val="50196"/>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t>Amazon</a:t>
                      </a:r>
                      <a:r>
                        <a:rPr lang="en-US" sz="1900" baseline="0" dirty="0" smtClean="0"/>
                        <a:t> Simple DB</a:t>
                      </a:r>
                      <a:endParaRPr lang="en-US" sz="1900" dirty="0" smtClean="0"/>
                    </a:p>
                  </a:txBody>
                  <a:tcPr marL="121920" marR="121920" marT="60960" marB="60960">
                    <a:solidFill>
                      <a:srgbClr val="D40E8C">
                        <a:alpha val="50196"/>
                      </a:srgbClr>
                    </a:solidFill>
                  </a:tcPr>
                </a:tc>
                <a:extLst>
                  <a:ext uri="{0D108BD9-81ED-4DB2-BD59-A6C34878D82A}">
                    <a16:rowId xmlns:a16="http://schemas.microsoft.com/office/drawing/2014/main" val="10003"/>
                  </a:ext>
                </a:extLst>
              </a:tr>
              <a:tr h="975360">
                <a:tc>
                  <a:txBody>
                    <a:bodyPr/>
                    <a:lstStyle/>
                    <a:p>
                      <a:r>
                        <a:rPr lang="en-US" sz="1900" dirty="0" smtClean="0"/>
                        <a:t>Object-Oriented</a:t>
                      </a:r>
                      <a:endParaRPr lang="en-US" sz="1900" dirty="0"/>
                    </a:p>
                  </a:txBody>
                  <a:tcPr marL="121920" marR="121920" marT="60960" marB="60960">
                    <a:solidFill>
                      <a:srgbClr val="D40E8C">
                        <a:alpha val="74902"/>
                      </a:srgbClr>
                    </a:solidFill>
                  </a:tcPr>
                </a:tc>
                <a:tc>
                  <a:txBody>
                    <a:bodyPr/>
                    <a:lstStyle/>
                    <a:p>
                      <a:r>
                        <a:rPr lang="en-US" sz="1900" dirty="0" smtClean="0"/>
                        <a:t>Cache</a:t>
                      </a:r>
                    </a:p>
                    <a:p>
                      <a:r>
                        <a:rPr lang="en-US" sz="1900" dirty="0" err="1" smtClean="0"/>
                        <a:t>ObjectStore</a:t>
                      </a:r>
                      <a:endParaRPr lang="en-US" sz="1900" dirty="0" smtClean="0"/>
                    </a:p>
                    <a:p>
                      <a:r>
                        <a:rPr lang="en-US" sz="1900" dirty="0" smtClean="0"/>
                        <a:t>Objectivity/DB</a:t>
                      </a:r>
                      <a:endParaRPr lang="en-US" sz="1900" dirty="0"/>
                    </a:p>
                  </a:txBody>
                  <a:tcPr marL="121920" marR="121920" marT="60960" marB="60960">
                    <a:solidFill>
                      <a:srgbClr val="D40E8C">
                        <a:alpha val="74902"/>
                      </a:srgbClr>
                    </a:solidFill>
                  </a:tcPr>
                </a:tc>
                <a:tc>
                  <a:txBody>
                    <a:bodyPr/>
                    <a:lstStyle/>
                    <a:p>
                      <a:r>
                        <a:rPr lang="en-US" sz="1900" dirty="0" smtClean="0"/>
                        <a:t>Db4o</a:t>
                      </a:r>
                    </a:p>
                    <a:p>
                      <a:r>
                        <a:rPr lang="en-US" sz="1900" dirty="0" smtClean="0"/>
                        <a:t>Versant</a:t>
                      </a:r>
                    </a:p>
                  </a:txBody>
                  <a:tcPr marL="121920" marR="121920" marT="60960" marB="60960">
                    <a:solidFill>
                      <a:srgbClr val="D40E8C">
                        <a:alpha val="74902"/>
                      </a:srgbClr>
                    </a:solidFill>
                  </a:tcPr>
                </a:tc>
                <a:tc>
                  <a:txBody>
                    <a:bodyPr/>
                    <a:lstStyle/>
                    <a:p>
                      <a:endParaRPr lang="en-US" sz="1900" dirty="0"/>
                    </a:p>
                  </a:txBody>
                  <a:tcPr marL="121920" marR="121920" marT="60960" marB="60960">
                    <a:solidFill>
                      <a:srgbClr val="D40E8C">
                        <a:alpha val="74902"/>
                      </a:srgbClr>
                    </a:solidFill>
                  </a:tcPr>
                </a:tc>
                <a:tc>
                  <a:txBody>
                    <a:bodyPr/>
                    <a:lstStyle/>
                    <a:p>
                      <a:r>
                        <a:rPr lang="en-US" sz="1900" kern="1200" dirty="0" smtClean="0"/>
                        <a:t>Hierarchical</a:t>
                      </a:r>
                      <a:endParaRPr lang="en-US" sz="1900" kern="1200" dirty="0">
                        <a:solidFill>
                          <a:schemeClr val="dk1"/>
                        </a:solidFill>
                        <a:latin typeface="+mn-lt"/>
                        <a:ea typeface="+mn-ea"/>
                        <a:cs typeface="+mn-cs"/>
                      </a:endParaRPr>
                    </a:p>
                  </a:txBody>
                  <a:tcPr marL="121920" marR="121920" marT="60960" marB="60960">
                    <a:solidFill>
                      <a:srgbClr val="D40E8C">
                        <a:alpha val="74902"/>
                      </a:srgbClr>
                    </a:solidFill>
                  </a:tcPr>
                </a:tc>
                <a:tc>
                  <a:txBody>
                    <a:bodyPr/>
                    <a:lstStyle/>
                    <a:p>
                      <a:endParaRPr lang="en-US" sz="1900" dirty="0"/>
                    </a:p>
                  </a:txBody>
                  <a:tcPr marL="121920" marR="121920" marT="60960" marB="60960">
                    <a:solidFill>
                      <a:srgbClr val="D40E8C">
                        <a:alpha val="74902"/>
                      </a:srgbClr>
                    </a:solidFill>
                  </a:tcPr>
                </a:tc>
                <a:tc>
                  <a:txBody>
                    <a:bodyPr/>
                    <a:lstStyle/>
                    <a:p>
                      <a:endParaRPr lang="en-US" sz="1900" dirty="0"/>
                    </a:p>
                  </a:txBody>
                  <a:tcPr marL="121920" marR="121920" marT="60960" marB="60960">
                    <a:solidFill>
                      <a:srgbClr val="D40E8C">
                        <a:alpha val="74902"/>
                      </a:srgb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8272692" y="99840"/>
            <a:ext cx="3911199" cy="830997"/>
          </a:xfrm>
          <a:prstGeom prst="rect">
            <a:avLst/>
          </a:prstGeom>
        </p:spPr>
        <p:txBody>
          <a:bodyPr wrap="none">
            <a:spAutoFit/>
          </a:bodyPr>
          <a:lstStyle/>
          <a:p>
            <a:r>
              <a:rPr lang="en-US" sz="2400" dirty="0">
                <a:ln>
                  <a:solidFill>
                    <a:srgbClr val="FFFFFF">
                      <a:alpha val="0"/>
                    </a:srgbClr>
                  </a:solidFill>
                </a:ln>
                <a:solidFill>
                  <a:schemeClr val="accent6"/>
                </a:solidFill>
              </a:rPr>
              <a:t>Types considered NO SQL</a:t>
            </a:r>
          </a:p>
          <a:p>
            <a:r>
              <a:rPr lang="en-US" sz="2400" dirty="0">
                <a:ln>
                  <a:solidFill>
                    <a:srgbClr val="FFFFFF">
                      <a:alpha val="0"/>
                    </a:srgbClr>
                  </a:solidFill>
                </a:ln>
                <a:solidFill>
                  <a:srgbClr val="0B667F"/>
                </a:solidFill>
              </a:rPr>
              <a:t>Products offered by Microsoft</a:t>
            </a:r>
            <a:endParaRPr lang="en-US" sz="2400" dirty="0">
              <a:ln>
                <a:solidFill>
                  <a:srgbClr val="FFFFFF">
                    <a:alpha val="0"/>
                  </a:srgbClr>
                </a:solidFill>
              </a:ln>
              <a:solidFill>
                <a:srgbClr val="0B667F"/>
              </a:solidFill>
            </a:endParaRPr>
          </a:p>
        </p:txBody>
      </p:sp>
    </p:spTree>
    <p:extLst>
      <p:ext uri="{BB962C8B-B14F-4D97-AF65-F5344CB8AC3E}">
        <p14:creationId xmlns:p14="http://schemas.microsoft.com/office/powerpoint/2010/main" val="2426419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7526" y="275946"/>
            <a:ext cx="10376948" cy="671381"/>
          </a:xfrm>
        </p:spPr>
        <p:txBody>
          <a:bodyPr>
            <a:noAutofit/>
          </a:bodyPr>
          <a:lstStyle/>
          <a:p>
            <a:r>
              <a:rPr lang="en-US" sz="4800" dirty="0">
                <a:solidFill>
                  <a:srgbClr val="D40E8C"/>
                </a:solidFill>
                <a:latin typeface="Segoe UI" panose="020B0502040204020203" pitchFamily="34" charset="0"/>
                <a:ea typeface="Verdana" charset="0"/>
                <a:cs typeface="Segoe UI" panose="020B0502040204020203" pitchFamily="34" charset="0"/>
              </a:rPr>
              <a:t>Governance and Database Types</a:t>
            </a:r>
            <a:endParaRPr lang="en-US" sz="4800" dirty="0">
              <a:solidFill>
                <a:srgbClr val="D40E8C"/>
              </a:solidFill>
              <a:latin typeface="Segoe UI" panose="020B0502040204020203" pitchFamily="34" charset="0"/>
              <a:ea typeface="Verdana" charset="0"/>
              <a:cs typeface="Segoe UI" panose="020B0502040204020203" pitchFamily="34" charset="0"/>
            </a:endParaRPr>
          </a:p>
        </p:txBody>
      </p:sp>
      <p:sp>
        <p:nvSpPr>
          <p:cNvPr id="6" name="Content Placeholder 2"/>
          <p:cNvSpPr txBox="1">
            <a:spLocks/>
          </p:cNvSpPr>
          <p:nvPr/>
        </p:nvSpPr>
        <p:spPr>
          <a:xfrm>
            <a:off x="609601" y="1389966"/>
            <a:ext cx="9416902" cy="4850814"/>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a:buNone/>
              <a:defRPr sz="4000" b="0" i="0" kern="1200">
                <a:solidFill>
                  <a:schemeClr val="accent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dirty="0">
                <a:solidFill>
                  <a:srgbClr val="D40E8C"/>
                </a:solidFill>
                <a:latin typeface="Segoe UI" panose="020B0502040204020203" pitchFamily="34" charset="0"/>
                <a:ea typeface="Verdana" charset="0"/>
                <a:cs typeface="Segoe UI" panose="020B0502040204020203" pitchFamily="34" charset="0"/>
              </a:rPr>
              <a:t>Schema-on-write</a:t>
            </a:r>
          </a:p>
          <a:p>
            <a:pPr lvl="1"/>
            <a:r>
              <a:rPr lang="en-US" dirty="0">
                <a:solidFill>
                  <a:srgbClr val="D40E8C"/>
                </a:solidFill>
                <a:latin typeface="Segoe UI" panose="020B0502040204020203" pitchFamily="34" charset="0"/>
                <a:ea typeface="Verdana" charset="0"/>
                <a:cs typeface="Segoe UI" panose="020B0502040204020203" pitchFamily="34" charset="0"/>
              </a:rPr>
              <a:t>Implies a structured database (not necessarily relational)</a:t>
            </a:r>
          </a:p>
          <a:p>
            <a:pPr lvl="1"/>
            <a:r>
              <a:rPr lang="en-US" dirty="0">
                <a:solidFill>
                  <a:srgbClr val="D40E8C"/>
                </a:solidFill>
                <a:latin typeface="Segoe UI" panose="020B0502040204020203" pitchFamily="34" charset="0"/>
                <a:ea typeface="Verdana" charset="0"/>
                <a:cs typeface="Segoe UI" panose="020B0502040204020203" pitchFamily="34" charset="0"/>
              </a:rPr>
              <a:t>Data structure determined prior to data storage</a:t>
            </a:r>
          </a:p>
          <a:p>
            <a:pPr marL="0" lvl="2" indent="0">
              <a:spcBef>
                <a:spcPts val="1000"/>
              </a:spcBef>
              <a:buNone/>
            </a:pPr>
            <a:r>
              <a:rPr lang="en-US" sz="4000" dirty="0">
                <a:solidFill>
                  <a:srgbClr val="D40E8C"/>
                </a:solidFill>
                <a:latin typeface="Segoe UI" panose="020B0502040204020203" pitchFamily="34" charset="0"/>
                <a:ea typeface="Verdana" charset="0"/>
                <a:cs typeface="Segoe UI" panose="020B0502040204020203" pitchFamily="34" charset="0"/>
              </a:rPr>
              <a:t>Schema-on-read</a:t>
            </a:r>
          </a:p>
          <a:p>
            <a:pPr lvl="3"/>
            <a:r>
              <a:rPr lang="en-US" dirty="0">
                <a:solidFill>
                  <a:srgbClr val="D40E8C"/>
                </a:solidFill>
                <a:latin typeface="Segoe UI" panose="020B0502040204020203" pitchFamily="34" charset="0"/>
                <a:ea typeface="Verdana" charset="0"/>
                <a:cs typeface="Segoe UI" panose="020B0502040204020203" pitchFamily="34" charset="0"/>
              </a:rPr>
              <a:t>Implies a data set</a:t>
            </a:r>
          </a:p>
          <a:p>
            <a:pPr lvl="3"/>
            <a:r>
              <a:rPr lang="en-US" dirty="0">
                <a:solidFill>
                  <a:srgbClr val="D40E8C"/>
                </a:solidFill>
                <a:latin typeface="Segoe UI" panose="020B0502040204020203" pitchFamily="34" charset="0"/>
                <a:ea typeface="Verdana" charset="0"/>
                <a:cs typeface="Segoe UI" panose="020B0502040204020203" pitchFamily="34" charset="0"/>
              </a:rPr>
              <a:t>Data may be stored in methods that do not require the structure to be understood a priori</a:t>
            </a:r>
          </a:p>
          <a:p>
            <a:pPr lvl="3"/>
            <a:r>
              <a:rPr lang="en-US" dirty="0">
                <a:solidFill>
                  <a:srgbClr val="D40E8C"/>
                </a:solidFill>
                <a:latin typeface="Segoe UI" panose="020B0502040204020203" pitchFamily="34" charset="0"/>
                <a:ea typeface="Verdana" charset="0"/>
                <a:cs typeface="Segoe UI" panose="020B0502040204020203" pitchFamily="34" charset="0"/>
              </a:rPr>
              <a:t>Structure of data is defined at query time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2968" y="1093566"/>
            <a:ext cx="2286000" cy="185743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37" y="4156793"/>
            <a:ext cx="1469578" cy="1371600"/>
          </a:xfrm>
          <a:prstGeom prst="rect">
            <a:avLst/>
          </a:prstGeom>
        </p:spPr>
      </p:pic>
    </p:spTree>
    <p:extLst>
      <p:ext uri="{BB962C8B-B14F-4D97-AF65-F5344CB8AC3E}">
        <p14:creationId xmlns:p14="http://schemas.microsoft.com/office/powerpoint/2010/main" val="33497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390"/>
            <a:ext cx="10515600" cy="1325563"/>
          </a:xfrm>
        </p:spPr>
        <p:txBody>
          <a:bodyPr>
            <a:normAutofit/>
          </a:bodyPr>
          <a:lstStyle/>
          <a:p>
            <a:r>
              <a:rPr lang="en-US" sz="4800" dirty="0" smtClean="0">
                <a:solidFill>
                  <a:srgbClr val="D40E8C"/>
                </a:solidFill>
                <a:latin typeface="Segoe UI" panose="020B0502040204020203" pitchFamily="34" charset="0"/>
                <a:ea typeface="Verdana" charset="0"/>
                <a:cs typeface="Segoe UI" panose="020B0502040204020203" pitchFamily="34" charset="0"/>
              </a:rPr>
              <a:t>Governance </a:t>
            </a:r>
            <a:r>
              <a:rPr lang="en-US" sz="4800" dirty="0">
                <a:solidFill>
                  <a:srgbClr val="D40E8C"/>
                </a:solidFill>
                <a:latin typeface="Segoe UI" panose="020B0502040204020203" pitchFamily="34" charset="0"/>
                <a:ea typeface="Verdana" charset="0"/>
                <a:cs typeface="Segoe UI" panose="020B0502040204020203" pitchFamily="34" charset="0"/>
              </a:rPr>
              <a:t>and Not Only </a:t>
            </a:r>
            <a:r>
              <a:rPr lang="en-US" sz="4800" dirty="0">
                <a:solidFill>
                  <a:srgbClr val="D40E8C"/>
                </a:solidFill>
                <a:latin typeface="Segoe UI" panose="020B0502040204020203" pitchFamily="34" charset="0"/>
                <a:ea typeface="Verdana" charset="0"/>
                <a:cs typeface="Segoe UI" panose="020B0502040204020203" pitchFamily="34" charset="0"/>
              </a:rPr>
              <a:t>SQL</a:t>
            </a:r>
            <a:endParaRPr lang="en-US" sz="4800" dirty="0">
              <a:solidFill>
                <a:srgbClr val="D40E8C"/>
              </a:solidFill>
              <a:latin typeface="Segoe UI" panose="020B0502040204020203" pitchFamily="34" charset="0"/>
              <a:ea typeface="Verdana" charset="0"/>
              <a:cs typeface="Segoe UI" panose="020B0502040204020203" pitchFamily="34" charset="0"/>
            </a:endParaRPr>
          </a:p>
        </p:txBody>
      </p:sp>
      <p:sp>
        <p:nvSpPr>
          <p:cNvPr id="3" name="Content Placeholder 2"/>
          <p:cNvSpPr>
            <a:spLocks noGrp="1"/>
          </p:cNvSpPr>
          <p:nvPr>
            <p:ph sz="quarter" idx="10"/>
          </p:nvPr>
        </p:nvSpPr>
        <p:spPr>
          <a:xfrm>
            <a:off x="294949" y="1156713"/>
            <a:ext cx="9107236" cy="5065411"/>
          </a:xfrm>
        </p:spPr>
        <p:txBody>
          <a:bodyPr>
            <a:noAutofit/>
          </a:bodyPr>
          <a:lstStyle/>
          <a:p>
            <a:r>
              <a:rPr lang="en-US" sz="2400" dirty="0">
                <a:solidFill>
                  <a:srgbClr val="D40E8C"/>
                </a:solidFill>
              </a:rPr>
              <a:t>NO SQL – Not Only SQL</a:t>
            </a:r>
          </a:p>
          <a:p>
            <a:pPr lvl="1"/>
            <a:r>
              <a:rPr lang="en-US" dirty="0">
                <a:solidFill>
                  <a:schemeClr val="tx2"/>
                </a:solidFill>
              </a:rPr>
              <a:t>Implies a non-relational database</a:t>
            </a:r>
          </a:p>
          <a:p>
            <a:pPr lvl="1"/>
            <a:r>
              <a:rPr lang="en-US" dirty="0">
                <a:solidFill>
                  <a:schemeClr val="tx2"/>
                </a:solidFill>
              </a:rPr>
              <a:t>Does not imply there is no structure to the data</a:t>
            </a:r>
          </a:p>
          <a:p>
            <a:pPr lvl="1"/>
            <a:r>
              <a:rPr lang="en-US" dirty="0">
                <a:solidFill>
                  <a:schemeClr val="tx2"/>
                </a:solidFill>
              </a:rPr>
              <a:t>Data may be stored in methods that do not require the structure to be understood a priori</a:t>
            </a:r>
          </a:p>
          <a:p>
            <a:pPr lvl="1"/>
            <a:r>
              <a:rPr lang="en-US" dirty="0">
                <a:solidFill>
                  <a:schemeClr val="tx2"/>
                </a:solidFill>
              </a:rPr>
              <a:t>Structure of data may be defined at query time</a:t>
            </a:r>
          </a:p>
          <a:p>
            <a:pPr lvl="1"/>
            <a:endParaRPr lang="en-US" dirty="0" smtClean="0"/>
          </a:p>
          <a:p>
            <a:r>
              <a:rPr lang="en-US" sz="2400" dirty="0">
                <a:solidFill>
                  <a:srgbClr val="D40E8C"/>
                </a:solidFill>
              </a:rPr>
              <a:t>NO SQL does not mean NO Data </a:t>
            </a:r>
            <a:r>
              <a:rPr lang="en-US" sz="2400" dirty="0" smtClean="0">
                <a:solidFill>
                  <a:srgbClr val="D40E8C"/>
                </a:solidFill>
              </a:rPr>
              <a:t>Governance</a:t>
            </a:r>
            <a:endParaRPr lang="en-US" sz="2400" dirty="0">
              <a:solidFill>
                <a:srgbClr val="D40E8C"/>
              </a:solidFill>
            </a:endParaRPr>
          </a:p>
          <a:p>
            <a:pPr lvl="1"/>
            <a:r>
              <a:rPr lang="en-US" dirty="0" smtClean="0">
                <a:solidFill>
                  <a:schemeClr val="tx2"/>
                </a:solidFill>
              </a:rPr>
              <a:t>Need to understand </a:t>
            </a:r>
            <a:r>
              <a:rPr lang="en-US" dirty="0">
                <a:solidFill>
                  <a:schemeClr val="tx2"/>
                </a:solidFill>
              </a:rPr>
              <a:t>what data is available and the methods of accessing it, regardless of the management system</a:t>
            </a:r>
          </a:p>
          <a:p>
            <a:pPr lvl="1"/>
            <a:r>
              <a:rPr lang="en-US" dirty="0">
                <a:solidFill>
                  <a:schemeClr val="tx2"/>
                </a:solidFill>
              </a:rPr>
              <a:t>Data requires documentation</a:t>
            </a:r>
          </a:p>
          <a:p>
            <a:pPr lvl="1"/>
            <a:r>
              <a:rPr lang="en-US" dirty="0" smtClean="0">
                <a:solidFill>
                  <a:schemeClr val="tx2"/>
                </a:solidFill>
              </a:rPr>
              <a:t>Some No SQL models allow Schema-On-Read</a:t>
            </a:r>
            <a:endParaRPr lang="en-US" dirty="0">
              <a:solidFill>
                <a:schemeClr val="tx2"/>
              </a:solidFill>
            </a:endParaRPr>
          </a:p>
        </p:txBody>
      </p:sp>
      <p:sp>
        <p:nvSpPr>
          <p:cNvPr id="5" name="Oval 4"/>
          <p:cNvSpPr>
            <a:spLocks noChangeAspect="1"/>
          </p:cNvSpPr>
          <p:nvPr/>
        </p:nvSpPr>
        <p:spPr>
          <a:xfrm>
            <a:off x="9830323" y="1149110"/>
            <a:ext cx="2286000" cy="2286000"/>
          </a:xfrm>
          <a:prstGeom prst="ellipse">
            <a:avLst/>
          </a:prstGeom>
          <a:noFill/>
          <a:ln w="412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r>
              <a:rPr lang="en-US" sz="4800" b="1" dirty="0">
                <a:ln>
                  <a:solidFill>
                    <a:srgbClr val="83C937"/>
                  </a:solidFill>
                </a:ln>
                <a:pattFill prst="pct40">
                  <a:fgClr>
                    <a:srgbClr val="83C937"/>
                  </a:fgClr>
                  <a:bgClr>
                    <a:schemeClr val="bg1"/>
                  </a:bgClr>
                </a:pattFill>
              </a:rPr>
              <a:t>NO</a:t>
            </a:r>
          </a:p>
          <a:p>
            <a:r>
              <a:rPr lang="en-US" sz="4800" b="1" dirty="0">
                <a:ln>
                  <a:solidFill>
                    <a:srgbClr val="83C937"/>
                  </a:solidFill>
                </a:ln>
                <a:pattFill prst="pct40">
                  <a:fgClr>
                    <a:srgbClr val="83C937"/>
                  </a:fgClr>
                  <a:bgClr>
                    <a:schemeClr val="bg1"/>
                  </a:bgClr>
                </a:pattFill>
              </a:rPr>
              <a:t>SQL</a:t>
            </a:r>
          </a:p>
        </p:txBody>
      </p:sp>
      <p:sp>
        <p:nvSpPr>
          <p:cNvPr id="6" name="Rectangle 5"/>
          <p:cNvSpPr/>
          <p:nvPr/>
        </p:nvSpPr>
        <p:spPr>
          <a:xfrm>
            <a:off x="10972876" y="1615002"/>
            <a:ext cx="990977" cy="1323439"/>
          </a:xfrm>
          <a:prstGeom prst="rect">
            <a:avLst/>
          </a:prstGeom>
        </p:spPr>
        <p:txBody>
          <a:bodyPr wrap="none">
            <a:spAutoFit/>
          </a:bodyPr>
          <a:lstStyle/>
          <a:p>
            <a:r>
              <a:rPr lang="en-US" sz="8000" dirty="0">
                <a:solidFill>
                  <a:srgbClr val="83C937"/>
                </a:solidFill>
                <a:sym typeface="Wingdings" panose="05000000000000000000" pitchFamily="2" charset="2"/>
              </a:rPr>
              <a:t></a:t>
            </a:r>
            <a:endParaRPr lang="en-US" sz="8000" dirty="0"/>
          </a:p>
        </p:txBody>
      </p:sp>
    </p:spTree>
    <p:extLst>
      <p:ext uri="{BB962C8B-B14F-4D97-AF65-F5344CB8AC3E}">
        <p14:creationId xmlns:p14="http://schemas.microsoft.com/office/powerpoint/2010/main" val="2959060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06" y="53148"/>
            <a:ext cx="12116694" cy="1325563"/>
          </a:xfrm>
        </p:spPr>
        <p:txBody>
          <a:bodyPr>
            <a:normAutofit/>
          </a:bodyPr>
          <a:lstStyle/>
          <a:p>
            <a:r>
              <a:rPr lang="en-US" sz="4800" dirty="0" smtClean="0">
                <a:solidFill>
                  <a:srgbClr val="D40E8C"/>
                </a:solidFill>
                <a:latin typeface="Segoe UI" panose="020B0502040204020203" pitchFamily="34" charset="0"/>
                <a:ea typeface="Verdana" charset="0"/>
                <a:cs typeface="Segoe UI" panose="020B0502040204020203" pitchFamily="34" charset="0"/>
              </a:rPr>
              <a:t>What Can You Fish Out of Your Data Lake?</a:t>
            </a:r>
            <a:endParaRPr lang="en-US" sz="4800" dirty="0">
              <a:solidFill>
                <a:srgbClr val="D40E8C"/>
              </a:solidFill>
              <a:latin typeface="Segoe UI" panose="020B0502040204020203" pitchFamily="34" charset="0"/>
              <a:ea typeface="Verdana" charset="0"/>
              <a:cs typeface="Segoe UI" panose="020B0502040204020203" pitchFamily="34" charset="0"/>
            </a:endParaRPr>
          </a:p>
        </p:txBody>
      </p:sp>
      <p:sp>
        <p:nvSpPr>
          <p:cNvPr id="3" name="Content Placeholder 2"/>
          <p:cNvSpPr>
            <a:spLocks noGrp="1"/>
          </p:cNvSpPr>
          <p:nvPr>
            <p:ph sz="quarter" idx="10"/>
          </p:nvPr>
        </p:nvSpPr>
        <p:spPr>
          <a:xfrm>
            <a:off x="294948" y="1367953"/>
            <a:ext cx="9107236" cy="5065411"/>
          </a:xfrm>
        </p:spPr>
        <p:txBody>
          <a:bodyPr>
            <a:noAutofit/>
          </a:bodyPr>
          <a:lstStyle/>
          <a:p>
            <a:r>
              <a:rPr lang="en-US" sz="3200" dirty="0" smtClean="0">
                <a:solidFill>
                  <a:srgbClr val="D40E8C"/>
                </a:solidFill>
              </a:rPr>
              <a:t>Directory Structure</a:t>
            </a:r>
          </a:p>
          <a:p>
            <a:r>
              <a:rPr lang="en-US" sz="3200" dirty="0" smtClean="0">
                <a:solidFill>
                  <a:srgbClr val="D40E8C"/>
                </a:solidFill>
              </a:rPr>
              <a:t>Naming Standards</a:t>
            </a:r>
          </a:p>
          <a:p>
            <a:r>
              <a:rPr lang="en-US" sz="3200" dirty="0" smtClean="0">
                <a:solidFill>
                  <a:srgbClr val="D40E8C"/>
                </a:solidFill>
              </a:rPr>
              <a:t>Mapping Documents</a:t>
            </a:r>
          </a:p>
          <a:p>
            <a:r>
              <a:rPr lang="en-US" sz="3200" dirty="0" smtClean="0">
                <a:solidFill>
                  <a:srgbClr val="D40E8C"/>
                </a:solidFill>
              </a:rPr>
              <a:t>JSON / XML Structure and Tags</a:t>
            </a:r>
            <a:endParaRPr lang="en-US" sz="3200" dirty="0">
              <a:solidFill>
                <a:srgbClr val="D40E8C"/>
              </a:solidFill>
            </a:endParaRPr>
          </a:p>
        </p:txBody>
      </p:sp>
      <p:pic>
        <p:nvPicPr>
          <p:cNvPr id="7" name="Picture 4" descr="A cartoon fisherman catches a tire  Layered  file and high res jpeg available  Fisherman, cooler, grass, water, cans,and cattails are all on separate layers Stock Vector - 165136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626" y="2515745"/>
            <a:ext cx="4286250" cy="30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07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What is Data Governance</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17" name="Definitions"/>
          <p:cNvSpPr txBox="1">
            <a:spLocks/>
          </p:cNvSpPr>
          <p:nvPr/>
        </p:nvSpPr>
        <p:spPr>
          <a:xfrm>
            <a:off x="458787" y="1306008"/>
            <a:ext cx="10969625" cy="472598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a:buNone/>
              <a:defRPr sz="4000" b="0" i="0" kern="1200">
                <a:solidFill>
                  <a:schemeClr val="accent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800" dirty="0" smtClean="0">
                <a:solidFill>
                  <a:schemeClr val="tx2"/>
                </a:solidFill>
              </a:rPr>
              <a:t>A process that defines the handling of data and information practices. </a:t>
            </a:r>
            <a:r>
              <a:rPr lang="en-US" sz="2800" dirty="0">
                <a:solidFill>
                  <a:schemeClr val="tx2"/>
                </a:solidFill>
              </a:rPr>
              <a:t>It defines rules for the creation, access and modification of the data.  It describes how to identify and resolve issues arising from non-compliance.</a:t>
            </a:r>
          </a:p>
          <a:p>
            <a:pPr algn="l"/>
            <a:endParaRPr lang="en-US" sz="2800" dirty="0" smtClean="0">
              <a:solidFill>
                <a:schemeClr val="tx2"/>
              </a:solidFill>
            </a:endParaRPr>
          </a:p>
          <a:p>
            <a:pPr marL="457200" indent="-457200" algn="l">
              <a:buFont typeface="Arial" panose="020B0604020202020204" pitchFamily="34" charset="0"/>
              <a:buChar char="•"/>
            </a:pPr>
            <a:r>
              <a:rPr lang="en-US" sz="2800" dirty="0" smtClean="0">
                <a:solidFill>
                  <a:schemeClr val="tx2"/>
                </a:solidFill>
              </a:rPr>
              <a:t>Process</a:t>
            </a:r>
          </a:p>
          <a:p>
            <a:pPr marL="457200" indent="-457200" algn="l">
              <a:buFont typeface="Arial" panose="020B0604020202020204" pitchFamily="34" charset="0"/>
              <a:buChar char="•"/>
            </a:pPr>
            <a:r>
              <a:rPr lang="en-US" sz="2800" dirty="0" smtClean="0">
                <a:solidFill>
                  <a:schemeClr val="tx2"/>
                </a:solidFill>
              </a:rPr>
              <a:t>People</a:t>
            </a:r>
          </a:p>
          <a:p>
            <a:pPr marL="457200" indent="-457200" algn="l">
              <a:buFont typeface="Arial" panose="020B0604020202020204" pitchFamily="34" charset="0"/>
              <a:buChar char="•"/>
            </a:pPr>
            <a:r>
              <a:rPr lang="en-US" sz="2800" dirty="0" smtClean="0">
                <a:solidFill>
                  <a:schemeClr val="tx2"/>
                </a:solidFill>
              </a:rPr>
              <a:t>Artifacts</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9685" y="2884238"/>
            <a:ext cx="2742857" cy="2742857"/>
          </a:xfrm>
          <a:prstGeom prst="rect">
            <a:avLst/>
          </a:prstGeom>
        </p:spPr>
      </p:pic>
      <p:sp>
        <p:nvSpPr>
          <p:cNvPr id="20" name="TextBox 19"/>
          <p:cNvSpPr txBox="1"/>
          <p:nvPr/>
        </p:nvSpPr>
        <p:spPr>
          <a:xfrm>
            <a:off x="8600302" y="4805542"/>
            <a:ext cx="1495169" cy="430887"/>
          </a:xfrm>
          <a:prstGeom prst="rect">
            <a:avLst/>
          </a:prstGeom>
          <a:noFill/>
        </p:spPr>
        <p:txBody>
          <a:bodyPr wrap="square" lIns="0" tIns="0" rIns="0" bIns="0" rtlCol="0">
            <a:spAutoFit/>
          </a:bodyPr>
          <a:lstStyle/>
          <a:p>
            <a:r>
              <a:rPr lang="en-US" sz="2800" b="1" dirty="0" smtClean="0">
                <a:solidFill>
                  <a:schemeClr val="bg1"/>
                </a:solidFill>
                <a:latin typeface="Arial Black" panose="020B0A04020102020204" pitchFamily="34" charset="0"/>
              </a:rPr>
              <a:t>CHAOS</a:t>
            </a:r>
            <a:endParaRPr lang="en-US" sz="2800" b="1" dirty="0">
              <a:solidFill>
                <a:schemeClr val="bg1"/>
              </a:solidFill>
              <a:latin typeface="Arial Black" panose="020B0A04020102020204" pitchFamily="34" charset="0"/>
            </a:endParaRPr>
          </a:p>
        </p:txBody>
      </p:sp>
      <p:sp>
        <p:nvSpPr>
          <p:cNvPr id="21" name="TextBox 20"/>
          <p:cNvSpPr txBox="1"/>
          <p:nvPr/>
        </p:nvSpPr>
        <p:spPr>
          <a:xfrm>
            <a:off x="8800069" y="3269354"/>
            <a:ext cx="1095634" cy="430887"/>
          </a:xfrm>
          <a:prstGeom prst="rect">
            <a:avLst/>
          </a:prstGeom>
          <a:noFill/>
        </p:spPr>
        <p:txBody>
          <a:bodyPr wrap="square" lIns="0" tIns="0" rIns="0" bIns="0" rtlCol="0">
            <a:spAutoFit/>
          </a:bodyPr>
          <a:lstStyle/>
          <a:p>
            <a:r>
              <a:rPr lang="en-US" sz="2800" b="1" dirty="0" smtClean="0">
                <a:solidFill>
                  <a:schemeClr val="bg1"/>
                </a:solidFill>
                <a:latin typeface="Arial Black" panose="020B0A04020102020204" pitchFamily="34" charset="0"/>
              </a:rPr>
              <a:t>DATA</a:t>
            </a:r>
            <a:endParaRPr lang="en-US" sz="2800" b="1" dirty="0">
              <a:solidFill>
                <a:schemeClr val="bg1"/>
              </a:solidFill>
              <a:latin typeface="Arial Black" panose="020B0A04020102020204" pitchFamily="34" charset="0"/>
            </a:endParaRPr>
          </a:p>
        </p:txBody>
      </p:sp>
      <p:sp>
        <p:nvSpPr>
          <p:cNvPr id="22" name="Oval 21"/>
          <p:cNvSpPr/>
          <p:nvPr/>
        </p:nvSpPr>
        <p:spPr>
          <a:xfrm>
            <a:off x="518160" y="3418840"/>
            <a:ext cx="1879600" cy="53848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047" y="3864829"/>
            <a:ext cx="2606040" cy="2743200"/>
          </a:xfrm>
          <a:prstGeom prst="rect">
            <a:avLst/>
          </a:prstGeom>
        </p:spPr>
      </p:pic>
      <p:sp>
        <p:nvSpPr>
          <p:cNvPr id="24" name="Oval Callout 23"/>
          <p:cNvSpPr/>
          <p:nvPr/>
        </p:nvSpPr>
        <p:spPr>
          <a:xfrm>
            <a:off x="4538918" y="3126923"/>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Which list of customers is correct?</a:t>
            </a:r>
            <a:endParaRPr lang="en-US" dirty="0"/>
          </a:p>
        </p:txBody>
      </p:sp>
    </p:spTree>
    <p:extLst>
      <p:ext uri="{BB962C8B-B14F-4D97-AF65-F5344CB8AC3E}">
        <p14:creationId xmlns:p14="http://schemas.microsoft.com/office/powerpoint/2010/main" val="325766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22"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Process: Getting Started</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4" name="Text Placeholder 5"/>
          <p:cNvSpPr>
            <a:spLocks noGrp="1"/>
          </p:cNvSpPr>
          <p:nvPr>
            <p:ph type="body" sz="half" idx="4294967295"/>
          </p:nvPr>
        </p:nvSpPr>
        <p:spPr>
          <a:xfrm>
            <a:off x="609600" y="1179727"/>
            <a:ext cx="10969625" cy="530984"/>
          </a:xfrm>
          <a:prstGeom prst="rect">
            <a:avLst/>
          </a:prstGeom>
        </p:spPr>
        <p:txBody>
          <a:bodyPr/>
          <a:lstStyle/>
          <a:p>
            <a:pPr marL="0" indent="0">
              <a:buNone/>
            </a:pPr>
            <a:r>
              <a:rPr lang="en-US" sz="2400" dirty="0" smtClean="0">
                <a:solidFill>
                  <a:schemeClr val="tx2"/>
                </a:solidFill>
              </a:rPr>
              <a:t>“It’s </a:t>
            </a:r>
            <a:r>
              <a:rPr lang="en-US" sz="2400" dirty="0">
                <a:solidFill>
                  <a:schemeClr val="tx2"/>
                </a:solidFill>
              </a:rPr>
              <a:t>easier to ask forgiveness than it is to get permission”  -- Grace Hopper</a:t>
            </a:r>
          </a:p>
        </p:txBody>
      </p:sp>
      <p:graphicFrame>
        <p:nvGraphicFramePr>
          <p:cNvPr id="5" name="Table 4"/>
          <p:cNvGraphicFramePr>
            <a:graphicFrameLocks noGrp="1"/>
          </p:cNvGraphicFramePr>
          <p:nvPr>
            <p:extLst>
              <p:ext uri="{D42A27DB-BD31-4B8C-83A1-F6EECF244321}">
                <p14:modId xmlns:p14="http://schemas.microsoft.com/office/powerpoint/2010/main" val="2294241345"/>
              </p:ext>
            </p:extLst>
          </p:nvPr>
        </p:nvGraphicFramePr>
        <p:xfrm>
          <a:off x="715380" y="2038202"/>
          <a:ext cx="8077949" cy="4206240"/>
        </p:xfrm>
        <a:graphic>
          <a:graphicData uri="http://schemas.openxmlformats.org/drawingml/2006/table">
            <a:tbl>
              <a:tblPr firstRow="1" bandRow="1">
                <a:tableStyleId>{2D5ABB26-0587-4C30-8999-92F81FD0307C}</a:tableStyleId>
              </a:tblPr>
              <a:tblGrid>
                <a:gridCol w="3299380">
                  <a:extLst>
                    <a:ext uri="{9D8B030D-6E8A-4147-A177-3AD203B41FA5}">
                      <a16:colId xmlns:a16="http://schemas.microsoft.com/office/drawing/2014/main" val="20000"/>
                    </a:ext>
                  </a:extLst>
                </a:gridCol>
                <a:gridCol w="1771443">
                  <a:extLst>
                    <a:ext uri="{9D8B030D-6E8A-4147-A177-3AD203B41FA5}">
                      <a16:colId xmlns:a16="http://schemas.microsoft.com/office/drawing/2014/main" val="20001"/>
                    </a:ext>
                  </a:extLst>
                </a:gridCol>
                <a:gridCol w="3007126">
                  <a:extLst>
                    <a:ext uri="{9D8B030D-6E8A-4147-A177-3AD203B41FA5}">
                      <a16:colId xmlns:a16="http://schemas.microsoft.com/office/drawing/2014/main" val="20002"/>
                    </a:ext>
                  </a:extLst>
                </a:gridCol>
              </a:tblGrid>
              <a:tr h="262771">
                <a:tc>
                  <a:txBody>
                    <a:bodyPr/>
                    <a:lstStyle/>
                    <a:p>
                      <a:pPr marL="0" algn="r" defTabSz="914400" rtl="0" eaLnBrk="1" latinLnBrk="0" hangingPunct="1"/>
                      <a:r>
                        <a:rPr lang="en-US" sz="2400" b="1" kern="1200" dirty="0" smtClean="0">
                          <a:solidFill>
                            <a:srgbClr val="66AE64"/>
                          </a:solidFill>
                          <a:latin typeface="+mn-lt"/>
                          <a:ea typeface="+mn-ea"/>
                          <a:cs typeface="+mn-cs"/>
                        </a:rPr>
                        <a:t>Permission First</a:t>
                      </a:r>
                    </a:p>
                  </a:txBody>
                  <a:tcPr/>
                </a:tc>
                <a:tc>
                  <a:txBody>
                    <a:bodyPr/>
                    <a:lstStyle/>
                    <a:p>
                      <a:pPr marL="0" algn="ctr" defTabSz="914400" rtl="0" eaLnBrk="1" latinLnBrk="0" hangingPunct="1"/>
                      <a:endParaRPr lang="en-US" sz="2400" b="1" kern="1200" dirty="0" smtClean="0">
                        <a:solidFill>
                          <a:srgbClr val="66AE64"/>
                        </a:solidFill>
                        <a:latin typeface="+mn-lt"/>
                        <a:ea typeface="+mn-ea"/>
                        <a:cs typeface="+mn-cs"/>
                      </a:endParaRPr>
                    </a:p>
                  </a:txBody>
                  <a:tcPr/>
                </a:tc>
                <a:tc>
                  <a:txBody>
                    <a:bodyPr/>
                    <a:lstStyle/>
                    <a:p>
                      <a:pPr marL="0" algn="l" defTabSz="914400" rtl="0" eaLnBrk="1" latinLnBrk="0" hangingPunct="1"/>
                      <a:r>
                        <a:rPr lang="en-US" sz="2400" b="1" kern="1200" dirty="0" smtClean="0">
                          <a:solidFill>
                            <a:srgbClr val="66AE64"/>
                          </a:solidFill>
                          <a:latin typeface="+mn-lt"/>
                          <a:ea typeface="+mn-ea"/>
                          <a:cs typeface="+mn-cs"/>
                        </a:rPr>
                        <a:t>Forgiveness Later</a:t>
                      </a:r>
                      <a:endParaRPr lang="en-US" sz="2400" b="1" kern="1200" dirty="0">
                        <a:solidFill>
                          <a:srgbClr val="66AE64"/>
                        </a:solidFill>
                        <a:latin typeface="+mn-lt"/>
                        <a:ea typeface="+mn-ea"/>
                        <a:cs typeface="+mn-cs"/>
                      </a:endParaRPr>
                    </a:p>
                  </a:txBody>
                  <a:tcPr/>
                </a:tc>
                <a:extLst>
                  <a:ext uri="{0D108BD9-81ED-4DB2-BD59-A6C34878D82A}">
                    <a16:rowId xmlns:a16="http://schemas.microsoft.com/office/drawing/2014/main" val="10000"/>
                  </a:ext>
                </a:extLst>
              </a:tr>
              <a:tr h="370840">
                <a:tc>
                  <a:txBody>
                    <a:bodyPr/>
                    <a:lstStyle/>
                    <a:p>
                      <a:pPr algn="r"/>
                      <a:r>
                        <a:rPr lang="en-US" sz="2400" dirty="0" smtClean="0"/>
                        <a:t>Data Stewards</a:t>
                      </a:r>
                      <a:endParaRPr lang="en-US" sz="2400" baseline="0" dirty="0" smtClean="0"/>
                    </a:p>
                    <a:p>
                      <a:pPr algn="r"/>
                      <a:r>
                        <a:rPr lang="en-US" sz="2400" baseline="0" dirty="0" smtClean="0"/>
                        <a:t>CIO</a:t>
                      </a:r>
                    </a:p>
                    <a:p>
                      <a:pPr algn="r"/>
                      <a:r>
                        <a:rPr lang="en-US" sz="2400" baseline="0" dirty="0" smtClean="0"/>
                        <a:t>Management</a:t>
                      </a:r>
                      <a:endParaRPr lang="en-US" sz="2400" dirty="0"/>
                    </a:p>
                  </a:txBody>
                  <a:tcPr>
                    <a:lnB w="12700" cap="flat" cmpd="sng" algn="ctr">
                      <a:solidFill>
                        <a:schemeClr val="tx1"/>
                      </a:solidFill>
                      <a:prstDash val="solid"/>
                      <a:round/>
                      <a:headEnd type="none" w="med" len="med"/>
                      <a:tailEnd type="none" w="med" len="med"/>
                    </a:lnB>
                  </a:tcPr>
                </a:tc>
                <a:tc>
                  <a:txBody>
                    <a:bodyPr/>
                    <a:lstStyle/>
                    <a:p>
                      <a:pPr algn="ctr"/>
                      <a:r>
                        <a:rPr lang="en-US" sz="2400" b="1" kern="1200" dirty="0" smtClean="0">
                          <a:solidFill>
                            <a:srgbClr val="66AE64"/>
                          </a:solidFill>
                          <a:latin typeface="+mn-lt"/>
                          <a:ea typeface="+mn-ea"/>
                          <a:cs typeface="+mn-cs"/>
                        </a:rPr>
                        <a:t>People?</a:t>
                      </a:r>
                      <a:endParaRPr lang="en-US" sz="2400" b="1" kern="1200" dirty="0">
                        <a:solidFill>
                          <a:srgbClr val="66AE64"/>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r>
                        <a:rPr lang="en-US" sz="2400" dirty="0" smtClean="0"/>
                        <a:t>Data Stewards</a:t>
                      </a:r>
                    </a:p>
                    <a:p>
                      <a:r>
                        <a:rPr lang="en-US" sz="2400" dirty="0" smtClean="0"/>
                        <a:t>CIO</a:t>
                      </a:r>
                    </a:p>
                    <a:p>
                      <a:endParaRPr lang="en-US" sz="2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sz="2400" dirty="0" smtClean="0"/>
                        <a:t>Regular meetings</a:t>
                      </a:r>
                      <a:endParaRPr 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kern="1200" dirty="0" smtClean="0">
                          <a:solidFill>
                            <a:srgbClr val="66AE64"/>
                          </a:solidFill>
                          <a:latin typeface="+mn-lt"/>
                          <a:ea typeface="+mn-ea"/>
                          <a:cs typeface="+mn-cs"/>
                        </a:rPr>
                        <a:t>Time?</a:t>
                      </a:r>
                      <a:endParaRPr lang="en-US" sz="2400" b="1" kern="1200" dirty="0">
                        <a:solidFill>
                          <a:srgbClr val="66AE64"/>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Competing Concerns</a:t>
                      </a:r>
                      <a:endParaRPr 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sz="2400" dirty="0" smtClean="0"/>
                        <a:t>Executive </a:t>
                      </a:r>
                      <a:r>
                        <a:rPr lang="en-US" sz="2400" baseline="0" dirty="0" smtClean="0"/>
                        <a:t>Pain Points</a:t>
                      </a:r>
                    </a:p>
                    <a:p>
                      <a:pPr algn="r"/>
                      <a:r>
                        <a:rPr lang="en-US" sz="2400" baseline="0" dirty="0" smtClean="0"/>
                        <a:t>Corporate Risks</a:t>
                      </a:r>
                      <a:endParaRPr 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kern="1200" dirty="0" smtClean="0">
                          <a:solidFill>
                            <a:srgbClr val="66AE64"/>
                          </a:solidFill>
                          <a:latin typeface="+mn-lt"/>
                          <a:ea typeface="+mn-ea"/>
                          <a:cs typeface="+mn-cs"/>
                        </a:rPr>
                        <a:t>Action Items</a:t>
                      </a:r>
                      <a:endParaRPr lang="en-US" sz="2400" b="1" kern="1200" dirty="0">
                        <a:solidFill>
                          <a:srgbClr val="66AE64"/>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Current Data Issues</a:t>
                      </a:r>
                    </a:p>
                    <a:p>
                      <a:r>
                        <a:rPr lang="en-US" sz="2400" dirty="0" smtClean="0"/>
                        <a:t>Build</a:t>
                      </a:r>
                      <a:r>
                        <a:rPr lang="en-US" sz="2400" baseline="0" dirty="0" smtClean="0"/>
                        <a:t> Successes</a:t>
                      </a:r>
                      <a:endParaRPr lang="en-US" sz="2400" dirty="0" smtClean="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r"/>
                      <a:r>
                        <a:rPr lang="en-US" sz="2400" dirty="0" smtClean="0"/>
                        <a:t>Licensed Products</a:t>
                      </a:r>
                      <a:endParaRPr 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kern="1200" dirty="0" smtClean="0">
                          <a:solidFill>
                            <a:srgbClr val="66AE64"/>
                          </a:solidFill>
                          <a:latin typeface="+mn-lt"/>
                          <a:ea typeface="+mn-ea"/>
                          <a:cs typeface="+mn-cs"/>
                        </a:rPr>
                        <a:t>Technology?</a:t>
                      </a:r>
                      <a:endParaRPr lang="en-US" sz="2400" b="1" kern="1200" dirty="0">
                        <a:solidFill>
                          <a:srgbClr val="66AE64"/>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In-House</a:t>
                      </a:r>
                      <a:endParaRPr lang="en-US" sz="2400" baseline="0" dirty="0" smtClean="0"/>
                    </a:p>
                    <a:p>
                      <a:r>
                        <a:rPr lang="en-US" sz="2400" baseline="0" dirty="0" smtClean="0"/>
                        <a:t>Public Domain</a:t>
                      </a:r>
                      <a:endParaRPr lang="en-US" sz="2400" dirty="0" smtClean="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r"/>
                      <a:r>
                        <a:rPr lang="en-US" sz="2400" dirty="0" smtClean="0"/>
                        <a:t>Management Approves</a:t>
                      </a:r>
                      <a:endParaRPr lang="en-US" sz="2400"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b="1" kern="1200" dirty="0" smtClean="0">
                          <a:solidFill>
                            <a:srgbClr val="66AE64"/>
                          </a:solidFill>
                          <a:latin typeface="+mn-lt"/>
                          <a:ea typeface="+mn-ea"/>
                          <a:cs typeface="+mn-cs"/>
                        </a:rPr>
                        <a:t>Priorities?</a:t>
                      </a:r>
                      <a:endParaRPr lang="en-US" sz="2400" b="1" kern="1200" dirty="0">
                        <a:solidFill>
                          <a:srgbClr val="66AE64"/>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400" dirty="0" smtClean="0"/>
                        <a:t>Team Preference</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3329" y="3580455"/>
            <a:ext cx="2606040" cy="2743200"/>
          </a:xfrm>
          <a:prstGeom prst="rect">
            <a:avLst/>
          </a:prstGeom>
        </p:spPr>
      </p:pic>
      <p:sp>
        <p:nvSpPr>
          <p:cNvPr id="7" name="Oval Callout 6"/>
          <p:cNvSpPr/>
          <p:nvPr/>
        </p:nvSpPr>
        <p:spPr>
          <a:xfrm>
            <a:off x="10363200" y="2842549"/>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How much is this going to cost me?</a:t>
            </a:r>
            <a:endParaRPr lang="en-US" dirty="0"/>
          </a:p>
        </p:txBody>
      </p:sp>
      <p:pic>
        <p:nvPicPr>
          <p:cNvPr id="8" name="Picture 7"/>
          <p:cNvPicPr>
            <a:picLocks noChangeAspect="1"/>
          </p:cNvPicPr>
          <p:nvPr/>
        </p:nvPicPr>
        <p:blipFill>
          <a:blip r:embed="rId4"/>
          <a:stretch>
            <a:fillRect/>
          </a:stretch>
        </p:blipFill>
        <p:spPr>
          <a:xfrm>
            <a:off x="535498" y="1755547"/>
            <a:ext cx="986051" cy="1554480"/>
          </a:xfrm>
          <a:prstGeom prst="rect">
            <a:avLst/>
          </a:prstGeom>
        </p:spPr>
      </p:pic>
      <p:pic>
        <p:nvPicPr>
          <p:cNvPr id="9" name="Picture 6" descr="Image result for grace hop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4512" y="1731972"/>
            <a:ext cx="1177634" cy="155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7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Process: Data Governance</a:t>
            </a:r>
            <a:endParaRPr lang="en-US" dirty="0">
              <a:solidFill>
                <a:srgbClr val="D40E8C"/>
              </a:solidFill>
              <a:latin typeface="Segoe UI" panose="020B0502040204020203" pitchFamily="34" charset="0"/>
              <a:ea typeface="Verdana" charset="0"/>
              <a:cs typeface="Segoe UI" panose="020B0502040204020203" pitchFamily="34" charset="0"/>
            </a:endParaRPr>
          </a:p>
        </p:txBody>
      </p:sp>
      <p:pic>
        <p:nvPicPr>
          <p:cNvPr id="10" name="Picture 2" descr="Crowdsourcing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516" y="1038412"/>
            <a:ext cx="10298201" cy="530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95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Process: Business </a:t>
            </a:r>
            <a:r>
              <a:rPr lang="en-US" dirty="0">
                <a:solidFill>
                  <a:srgbClr val="D40E8C"/>
                </a:solidFill>
                <a:latin typeface="Segoe UI" panose="020B0502040204020203" pitchFamily="34" charset="0"/>
                <a:ea typeface="Verdana" charset="0"/>
                <a:cs typeface="Segoe UI" panose="020B0502040204020203" pitchFamily="34" charset="0"/>
              </a:rPr>
              <a:t>Case</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9" name="Rounded Rectangle 8"/>
          <p:cNvSpPr/>
          <p:nvPr/>
        </p:nvSpPr>
        <p:spPr>
          <a:xfrm>
            <a:off x="2061440" y="2145034"/>
            <a:ext cx="7909560" cy="4088126"/>
          </a:xfrm>
          <a:prstGeom prst="round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43163" y="1659213"/>
            <a:ext cx="1546114" cy="821013"/>
          </a:xfrm>
          <a:prstGeom prst="roundRect">
            <a:avLst/>
          </a:prstGeom>
          <a:noFill/>
          <a:ln w="254000">
            <a:solidFill>
              <a:srgbClr val="7CB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4115452" y="2174452"/>
            <a:ext cx="5992898" cy="4615106"/>
          </a:xfrm>
        </p:spPr>
        <p:txBody>
          <a:bodyPr>
            <a:noAutofit/>
          </a:bodyPr>
          <a:lstStyle/>
          <a:p>
            <a:pPr marL="285750" indent="-285750" algn="l">
              <a:buFont typeface="Arial" panose="020B0604020202020204" pitchFamily="34" charset="0"/>
              <a:buChar char="•"/>
            </a:pPr>
            <a:r>
              <a:rPr lang="en-US" dirty="0">
                <a:solidFill>
                  <a:srgbClr val="D40E8C"/>
                </a:solidFill>
                <a:latin typeface="Segoe UI" panose="020B0502040204020203" pitchFamily="34" charset="0"/>
                <a:ea typeface="Verdana" charset="0"/>
                <a:cs typeface="Segoe UI" panose="020B0502040204020203" pitchFamily="34" charset="0"/>
              </a:rPr>
              <a:t>Problem/Need</a:t>
            </a:r>
          </a:p>
          <a:p>
            <a:pPr marL="285750" indent="-285750" algn="l">
              <a:buFont typeface="Arial" panose="020B0604020202020204" pitchFamily="34" charset="0"/>
              <a:buChar char="•"/>
            </a:pPr>
            <a:r>
              <a:rPr lang="en-US" dirty="0">
                <a:solidFill>
                  <a:srgbClr val="D40E8C"/>
                </a:solidFill>
                <a:latin typeface="Segoe UI" panose="020B0502040204020203" pitchFamily="34" charset="0"/>
                <a:ea typeface="Verdana" charset="0"/>
                <a:cs typeface="Segoe UI" panose="020B0502040204020203" pitchFamily="34" charset="0"/>
              </a:rPr>
              <a:t>Benefits/Merits</a:t>
            </a:r>
          </a:p>
          <a:p>
            <a:pPr marL="285750" indent="-285750" algn="l">
              <a:buFont typeface="Arial" panose="020B0604020202020204" pitchFamily="34" charset="0"/>
              <a:buChar char="•"/>
            </a:pPr>
            <a:r>
              <a:rPr lang="en-US" dirty="0">
                <a:solidFill>
                  <a:srgbClr val="D40E8C"/>
                </a:solidFill>
                <a:latin typeface="Segoe UI" panose="020B0502040204020203" pitchFamily="34" charset="0"/>
                <a:ea typeface="Verdana" charset="0"/>
                <a:cs typeface="Segoe UI" panose="020B0502040204020203" pitchFamily="34" charset="0"/>
              </a:rPr>
              <a:t>Risks</a:t>
            </a:r>
          </a:p>
          <a:p>
            <a:pPr marL="285750" indent="-285750" algn="l">
              <a:buFont typeface="Arial" panose="020B0604020202020204" pitchFamily="34" charset="0"/>
              <a:buChar char="•"/>
            </a:pPr>
            <a:r>
              <a:rPr lang="en-US" dirty="0">
                <a:solidFill>
                  <a:srgbClr val="D40E8C"/>
                </a:solidFill>
                <a:latin typeface="Segoe UI" panose="020B0502040204020203" pitchFamily="34" charset="0"/>
                <a:ea typeface="Verdana" charset="0"/>
                <a:cs typeface="Segoe UI" panose="020B0502040204020203" pitchFamily="34" charset="0"/>
              </a:rPr>
              <a:t>Costs</a:t>
            </a:r>
          </a:p>
          <a:p>
            <a:pPr marL="285750" indent="-285750" algn="l">
              <a:buFont typeface="Arial" panose="020B0604020202020204" pitchFamily="34" charset="0"/>
              <a:buChar char="•"/>
            </a:pPr>
            <a:r>
              <a:rPr lang="en-US" dirty="0">
                <a:solidFill>
                  <a:srgbClr val="D40E8C"/>
                </a:solidFill>
                <a:latin typeface="Segoe UI" panose="020B0502040204020203" pitchFamily="34" charset="0"/>
                <a:ea typeface="Verdana" charset="0"/>
                <a:cs typeface="Segoe UI" panose="020B0502040204020203" pitchFamily="34" charset="0"/>
              </a:rPr>
              <a:t>Timeframe</a:t>
            </a:r>
          </a:p>
          <a:p>
            <a:pPr marL="285750" indent="-285750" algn="l">
              <a:buFont typeface="Arial" panose="020B0604020202020204" pitchFamily="34" charset="0"/>
              <a:buChar char="•"/>
            </a:pPr>
            <a:r>
              <a:rPr lang="en-US" dirty="0">
                <a:solidFill>
                  <a:srgbClr val="D40E8C"/>
                </a:solidFill>
                <a:latin typeface="Segoe UI" panose="020B0502040204020203" pitchFamily="34" charset="0"/>
                <a:ea typeface="Verdana" charset="0"/>
                <a:cs typeface="Segoe UI" panose="020B0502040204020203" pitchFamily="34" charset="0"/>
              </a:rPr>
              <a:t>Impact to business</a:t>
            </a:r>
          </a:p>
          <a:p>
            <a:pPr marL="285750" indent="-285750" algn="l">
              <a:buFont typeface="Arial" panose="020B0604020202020204" pitchFamily="34" charset="0"/>
              <a:buChar char="•"/>
            </a:pPr>
            <a:r>
              <a:rPr lang="en-US" dirty="0">
                <a:solidFill>
                  <a:srgbClr val="D40E8C"/>
                </a:solidFill>
                <a:latin typeface="Segoe UI" panose="020B0502040204020203" pitchFamily="34" charset="0"/>
                <a:ea typeface="Verdana" charset="0"/>
                <a:cs typeface="Segoe UI" panose="020B0502040204020203" pitchFamily="34" charset="0"/>
              </a:rPr>
              <a:t>Readiness</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11" name="Rectangle 10"/>
          <p:cNvSpPr/>
          <p:nvPr/>
        </p:nvSpPr>
        <p:spPr>
          <a:xfrm>
            <a:off x="3139440" y="2145034"/>
            <a:ext cx="304800" cy="40881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8645169" y="2145034"/>
            <a:ext cx="304800" cy="40881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32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40080" y="278213"/>
            <a:ext cx="11018520" cy="1027795"/>
          </a:xfrm>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Process: Data Governance Organization</a:t>
            </a:r>
            <a:endParaRPr lang="en-US" dirty="0">
              <a:solidFill>
                <a:srgbClr val="D40E8C"/>
              </a:solidFill>
              <a:latin typeface="Segoe UI" panose="020B0502040204020203" pitchFamily="34" charset="0"/>
              <a:ea typeface="Verdana" charset="0"/>
              <a:cs typeface="Segoe UI" panose="020B0502040204020203" pitchFamily="34" charset="0"/>
            </a:endParaRPr>
          </a:p>
        </p:txBody>
      </p:sp>
      <p:graphicFrame>
        <p:nvGraphicFramePr>
          <p:cNvPr id="5" name="Diagram 4"/>
          <p:cNvGraphicFramePr/>
          <p:nvPr>
            <p:extLst>
              <p:ext uri="{D42A27DB-BD31-4B8C-83A1-F6EECF244321}">
                <p14:modId xmlns:p14="http://schemas.microsoft.com/office/powerpoint/2010/main" val="3975427354"/>
              </p:ext>
            </p:extLst>
          </p:nvPr>
        </p:nvGraphicFramePr>
        <p:xfrm>
          <a:off x="533400" y="1051560"/>
          <a:ext cx="11342370" cy="5205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578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5019" y="1322088"/>
            <a:ext cx="10939550" cy="1323439"/>
          </a:xfrm>
          <a:prstGeom prst="rect">
            <a:avLst/>
          </a:prstGeom>
          <a:noFill/>
        </p:spPr>
        <p:txBody>
          <a:bodyPr wrap="square" rtlCol="0">
            <a:spAutoFit/>
          </a:bodyPr>
          <a:lstStyle/>
          <a:p>
            <a:pPr algn="ctr"/>
            <a:r>
              <a:rPr lang="en-US" sz="2000" dirty="0">
                <a:solidFill>
                  <a:schemeClr val="tx2"/>
                </a:solidFill>
                <a:latin typeface="Segoe UI" charset="0"/>
                <a:ea typeface="Segoe UI" charset="0"/>
                <a:cs typeface="Segoe UI" charset="0"/>
              </a:rPr>
              <a:t>Modern technology, craftsman quality.  </a:t>
            </a:r>
          </a:p>
          <a:p>
            <a:pPr algn="ctr"/>
            <a:r>
              <a:rPr lang="en-US" sz="2000" dirty="0">
                <a:solidFill>
                  <a:schemeClr val="tx2"/>
                </a:solidFill>
                <a:latin typeface="Segoe UI" charset="0"/>
                <a:ea typeface="Segoe UI" charset="0"/>
                <a:cs typeface="Segoe UI" charset="0"/>
              </a:rPr>
              <a:t>We’re an interactive design and technology architecture firm matching the most experienced consultants in the industry to the most challenging business and technical problems facing our clients.  Founded August 2010 and as of October 2015 we are an Insight company.</a:t>
            </a:r>
          </a:p>
        </p:txBody>
      </p:sp>
      <p:sp>
        <p:nvSpPr>
          <p:cNvPr id="6" name="Text Placeholder 1"/>
          <p:cNvSpPr>
            <a:spLocks noGrp="1"/>
          </p:cNvSpPr>
          <p:nvPr>
            <p:ph type="body" sz="quarter" idx="10"/>
          </p:nvPr>
        </p:nvSpPr>
        <p:spPr>
          <a:xfrm>
            <a:off x="665019" y="233489"/>
            <a:ext cx="10873452" cy="979443"/>
          </a:xfrm>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About </a:t>
            </a:r>
            <a:r>
              <a:rPr lang="en-US" dirty="0">
                <a:solidFill>
                  <a:srgbClr val="D40E8C"/>
                </a:solidFill>
                <a:latin typeface="Segoe UI" panose="020B0502040204020203" pitchFamily="34" charset="0"/>
                <a:ea typeface="Verdana" charset="0"/>
                <a:cs typeface="Segoe UI" panose="020B0502040204020203" pitchFamily="34" charset="0"/>
              </a:rPr>
              <a:t>Insight/</a:t>
            </a:r>
            <a:r>
              <a:rPr lang="en-US" dirty="0" err="1">
                <a:solidFill>
                  <a:srgbClr val="D40E8C"/>
                </a:solidFill>
                <a:latin typeface="Segoe UI" panose="020B0502040204020203" pitchFamily="34" charset="0"/>
                <a:ea typeface="Verdana" charset="0"/>
                <a:cs typeface="Segoe UI" panose="020B0502040204020203" pitchFamily="34" charset="0"/>
              </a:rPr>
              <a:t>BlueMetal</a:t>
            </a:r>
            <a:endParaRPr lang="en-US" dirty="0">
              <a:solidFill>
                <a:srgbClr val="D40E8C"/>
              </a:solidFill>
              <a:latin typeface="Segoe UI" panose="020B0502040204020203" pitchFamily="34" charset="0"/>
              <a:ea typeface="Verdana" charset="0"/>
              <a:cs typeface="Segoe UI" panose="020B0502040204020203" pitchFamily="34" charset="0"/>
            </a:endParaRPr>
          </a:p>
        </p:txBody>
      </p:sp>
      <p:grpSp>
        <p:nvGrpSpPr>
          <p:cNvPr id="14" name="Group 13"/>
          <p:cNvGrpSpPr/>
          <p:nvPr/>
        </p:nvGrpSpPr>
        <p:grpSpPr>
          <a:xfrm>
            <a:off x="749685" y="3156861"/>
            <a:ext cx="5073160" cy="3161842"/>
            <a:chOff x="4504806" y="453620"/>
            <a:chExt cx="7354829" cy="4583892"/>
          </a:xfrm>
        </p:grpSpPr>
        <p:pic>
          <p:nvPicPr>
            <p:cNvPr id="5" name="Picture 4"/>
            <p:cNvPicPr>
              <a:picLocks noChangeAspect="1"/>
            </p:cNvPicPr>
            <p:nvPr/>
          </p:nvPicPr>
          <p:blipFill>
            <a:blip r:embed="rId3">
              <a:alphaModFix amt="22000"/>
            </a:blip>
            <a:stretch>
              <a:fillRect/>
            </a:stretch>
          </p:blipFill>
          <p:spPr>
            <a:xfrm>
              <a:off x="4504806" y="453620"/>
              <a:ext cx="7354829" cy="4583892"/>
            </a:xfrm>
            <a:prstGeom prst="rect">
              <a:avLst/>
            </a:prstGeom>
          </p:spPr>
        </p:pic>
        <p:sp>
          <p:nvSpPr>
            <p:cNvPr id="7" name="Oval 6"/>
            <p:cNvSpPr/>
            <p:nvPr/>
          </p:nvSpPr>
          <p:spPr>
            <a:xfrm>
              <a:off x="5802283" y="324432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9146770" y="198789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11341332" y="159165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11028219" y="188932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10748358" y="235760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6582345" y="3345797"/>
            <a:ext cx="4971426" cy="2385268"/>
          </a:xfrm>
          <a:prstGeom prst="rect">
            <a:avLst/>
          </a:prstGeom>
          <a:noFill/>
        </p:spPr>
        <p:txBody>
          <a:bodyPr wrap="square" rtlCol="0">
            <a:spAutoFit/>
          </a:bodyPr>
          <a:lstStyle/>
          <a:p>
            <a:pPr>
              <a:lnSpc>
                <a:spcPct val="150000"/>
              </a:lnSpc>
              <a:spcAft>
                <a:spcPts val="598"/>
              </a:spcAft>
            </a:pPr>
            <a:r>
              <a:rPr lang="en-US" sz="2400" b="1" dirty="0">
                <a:solidFill>
                  <a:schemeClr val="accent1"/>
                </a:solidFill>
                <a:latin typeface="Segoe UI" charset="0"/>
                <a:ea typeface="Segoe UI" charset="0"/>
                <a:cs typeface="Segoe UI" charset="0"/>
              </a:rPr>
              <a:t>8</a:t>
            </a:r>
            <a:r>
              <a:rPr lang="en-US" sz="2400" dirty="0" smtClean="0">
                <a:solidFill>
                  <a:schemeClr val="accent1"/>
                </a:solidFill>
                <a:latin typeface="Segoe UI" charset="0"/>
                <a:ea typeface="Segoe UI" charset="0"/>
                <a:cs typeface="Segoe UI" charset="0"/>
              </a:rPr>
              <a:t>  </a:t>
            </a:r>
            <a:r>
              <a:rPr lang="en-US" sz="2400" dirty="0">
                <a:solidFill>
                  <a:schemeClr val="accent1"/>
                </a:solidFill>
                <a:latin typeface="Segoe UI" charset="0"/>
                <a:ea typeface="Segoe UI" charset="0"/>
                <a:cs typeface="Segoe UI" charset="0"/>
              </a:rPr>
              <a:t>|  YEARS IN OPERATION</a:t>
            </a:r>
            <a:br>
              <a:rPr lang="en-US" sz="2400" dirty="0">
                <a:solidFill>
                  <a:schemeClr val="accent1"/>
                </a:solidFill>
                <a:latin typeface="Segoe UI" charset="0"/>
                <a:ea typeface="Segoe UI" charset="0"/>
                <a:cs typeface="Segoe UI" charset="0"/>
              </a:rPr>
            </a:br>
            <a:r>
              <a:rPr lang="en-US" sz="2400" b="1" dirty="0">
                <a:solidFill>
                  <a:schemeClr val="accent1"/>
                </a:solidFill>
                <a:latin typeface="Segoe UI" charset="0"/>
                <a:ea typeface="Segoe UI" charset="0"/>
                <a:cs typeface="Segoe UI" charset="0"/>
              </a:rPr>
              <a:t>5</a:t>
            </a:r>
            <a:r>
              <a:rPr lang="en-US" sz="2400" dirty="0">
                <a:solidFill>
                  <a:schemeClr val="accent1"/>
                </a:solidFill>
                <a:latin typeface="Segoe UI" charset="0"/>
                <a:ea typeface="Segoe UI" charset="0"/>
                <a:cs typeface="Segoe UI" charset="0"/>
              </a:rPr>
              <a:t>  |  LOCATIONS</a:t>
            </a:r>
            <a:br>
              <a:rPr lang="en-US" sz="2400" dirty="0">
                <a:solidFill>
                  <a:schemeClr val="accent1"/>
                </a:solidFill>
                <a:latin typeface="Segoe UI" charset="0"/>
                <a:ea typeface="Segoe UI" charset="0"/>
                <a:cs typeface="Segoe UI" charset="0"/>
              </a:rPr>
            </a:br>
            <a:r>
              <a:rPr lang="en-US" sz="2400" b="1" dirty="0">
                <a:solidFill>
                  <a:schemeClr val="accent1"/>
                </a:solidFill>
                <a:latin typeface="Segoe UI" charset="0"/>
                <a:ea typeface="Segoe UI" charset="0"/>
                <a:cs typeface="Segoe UI" charset="0"/>
              </a:rPr>
              <a:t>6</a:t>
            </a:r>
            <a:r>
              <a:rPr lang="en-US" sz="2400" dirty="0">
                <a:solidFill>
                  <a:schemeClr val="accent1"/>
                </a:solidFill>
                <a:latin typeface="Segoe UI" charset="0"/>
                <a:ea typeface="Segoe UI" charset="0"/>
                <a:cs typeface="Segoe UI" charset="0"/>
              </a:rPr>
              <a:t>  |  SERVICE AREAS</a:t>
            </a:r>
          </a:p>
          <a:p>
            <a:pPr>
              <a:lnSpc>
                <a:spcPct val="150000"/>
              </a:lnSpc>
              <a:spcAft>
                <a:spcPts val="598"/>
              </a:spcAft>
            </a:pPr>
            <a:r>
              <a:rPr lang="en-US" sz="2400" b="1" dirty="0">
                <a:solidFill>
                  <a:schemeClr val="accent1"/>
                </a:solidFill>
                <a:latin typeface="Segoe UI" charset="0"/>
                <a:ea typeface="Segoe UI" charset="0"/>
                <a:cs typeface="Segoe UI" charset="0"/>
              </a:rPr>
              <a:t>4</a:t>
            </a:r>
            <a:r>
              <a:rPr lang="en-US" sz="2400" dirty="0">
                <a:solidFill>
                  <a:schemeClr val="accent1"/>
                </a:solidFill>
                <a:latin typeface="Segoe UI" charset="0"/>
                <a:ea typeface="Segoe UI" charset="0"/>
                <a:cs typeface="Segoe UI" charset="0"/>
              </a:rPr>
              <a:t>  |  INDUSTRY SPECIALIZATIONS</a:t>
            </a:r>
          </a:p>
        </p:txBody>
      </p:sp>
    </p:spTree>
    <p:extLst>
      <p:ext uri="{BB962C8B-B14F-4D97-AF65-F5344CB8AC3E}">
        <p14:creationId xmlns:p14="http://schemas.microsoft.com/office/powerpoint/2010/main" val="35155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What is Data Governance</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17" name="Definitions"/>
          <p:cNvSpPr txBox="1">
            <a:spLocks/>
          </p:cNvSpPr>
          <p:nvPr/>
        </p:nvSpPr>
        <p:spPr>
          <a:xfrm>
            <a:off x="458787" y="1306008"/>
            <a:ext cx="10969625" cy="472598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a:buNone/>
              <a:defRPr sz="4000" b="0" i="0" kern="1200">
                <a:solidFill>
                  <a:schemeClr val="accent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800" dirty="0" smtClean="0">
                <a:solidFill>
                  <a:schemeClr val="tx2"/>
                </a:solidFill>
              </a:rPr>
              <a:t>A process that defines the handling of data and information processes</a:t>
            </a:r>
            <a:r>
              <a:rPr lang="en-US" sz="2800" dirty="0">
                <a:solidFill>
                  <a:schemeClr val="tx2"/>
                </a:solidFill>
              </a:rPr>
              <a:t>. It defines rules for the creation, access and modification of the data.  It describes how to identify and resolve issues arising from non-compliance.</a:t>
            </a:r>
          </a:p>
          <a:p>
            <a:pPr algn="l"/>
            <a:endParaRPr lang="en-US" sz="2800" dirty="0" smtClean="0">
              <a:solidFill>
                <a:schemeClr val="tx2"/>
              </a:solidFill>
            </a:endParaRPr>
          </a:p>
          <a:p>
            <a:pPr marL="457200" indent="-457200" algn="l">
              <a:buFont typeface="Arial" panose="020B0604020202020204" pitchFamily="34" charset="0"/>
              <a:buChar char="•"/>
            </a:pPr>
            <a:r>
              <a:rPr lang="en-US" sz="2800" dirty="0" smtClean="0">
                <a:solidFill>
                  <a:schemeClr val="tx2"/>
                </a:solidFill>
              </a:rPr>
              <a:t>Process</a:t>
            </a:r>
          </a:p>
          <a:p>
            <a:pPr marL="457200" indent="-457200" algn="l">
              <a:buFont typeface="Arial" panose="020B0604020202020204" pitchFamily="34" charset="0"/>
              <a:buChar char="•"/>
            </a:pPr>
            <a:r>
              <a:rPr lang="en-US" sz="2800" dirty="0" smtClean="0">
                <a:solidFill>
                  <a:schemeClr val="tx2"/>
                </a:solidFill>
              </a:rPr>
              <a:t>People</a:t>
            </a:r>
          </a:p>
          <a:p>
            <a:pPr marL="457200" indent="-457200" algn="l">
              <a:buFont typeface="Arial" panose="020B0604020202020204" pitchFamily="34" charset="0"/>
              <a:buChar char="•"/>
            </a:pPr>
            <a:r>
              <a:rPr lang="en-US" sz="2800" dirty="0">
                <a:solidFill>
                  <a:schemeClr val="tx2"/>
                </a:solidFill>
              </a:rPr>
              <a:t>Artifacts</a:t>
            </a:r>
            <a:endParaRPr lang="en-US" sz="2800" dirty="0" smtClean="0">
              <a:solidFill>
                <a:schemeClr val="tx2"/>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9685" y="2884238"/>
            <a:ext cx="2742857" cy="2742857"/>
          </a:xfrm>
          <a:prstGeom prst="rect">
            <a:avLst/>
          </a:prstGeom>
        </p:spPr>
      </p:pic>
      <p:sp>
        <p:nvSpPr>
          <p:cNvPr id="20" name="TextBox 19"/>
          <p:cNvSpPr txBox="1"/>
          <p:nvPr/>
        </p:nvSpPr>
        <p:spPr>
          <a:xfrm>
            <a:off x="8600302" y="4805542"/>
            <a:ext cx="1495169" cy="430887"/>
          </a:xfrm>
          <a:prstGeom prst="rect">
            <a:avLst/>
          </a:prstGeom>
          <a:noFill/>
        </p:spPr>
        <p:txBody>
          <a:bodyPr wrap="square" lIns="0" tIns="0" rIns="0" bIns="0" rtlCol="0">
            <a:spAutoFit/>
          </a:bodyPr>
          <a:lstStyle/>
          <a:p>
            <a:r>
              <a:rPr lang="en-US" sz="2800" b="1" dirty="0" smtClean="0">
                <a:solidFill>
                  <a:schemeClr val="bg1"/>
                </a:solidFill>
                <a:latin typeface="Arial Black" panose="020B0A04020102020204" pitchFamily="34" charset="0"/>
              </a:rPr>
              <a:t>CHAOS</a:t>
            </a:r>
            <a:endParaRPr lang="en-US" sz="2800" b="1" dirty="0">
              <a:solidFill>
                <a:schemeClr val="bg1"/>
              </a:solidFill>
              <a:latin typeface="Arial Black" panose="020B0A04020102020204" pitchFamily="34" charset="0"/>
            </a:endParaRPr>
          </a:p>
        </p:txBody>
      </p:sp>
      <p:sp>
        <p:nvSpPr>
          <p:cNvPr id="21" name="TextBox 20"/>
          <p:cNvSpPr txBox="1"/>
          <p:nvPr/>
        </p:nvSpPr>
        <p:spPr>
          <a:xfrm>
            <a:off x="8800069" y="3269354"/>
            <a:ext cx="1095634" cy="430887"/>
          </a:xfrm>
          <a:prstGeom prst="rect">
            <a:avLst/>
          </a:prstGeom>
          <a:noFill/>
        </p:spPr>
        <p:txBody>
          <a:bodyPr wrap="square" lIns="0" tIns="0" rIns="0" bIns="0" rtlCol="0">
            <a:spAutoFit/>
          </a:bodyPr>
          <a:lstStyle/>
          <a:p>
            <a:r>
              <a:rPr lang="en-US" sz="2800" b="1" dirty="0" smtClean="0">
                <a:solidFill>
                  <a:schemeClr val="bg1"/>
                </a:solidFill>
                <a:latin typeface="Arial Black" panose="020B0A04020102020204" pitchFamily="34" charset="0"/>
              </a:rPr>
              <a:t>DATA</a:t>
            </a:r>
            <a:endParaRPr lang="en-US" sz="2800" b="1" dirty="0">
              <a:solidFill>
                <a:schemeClr val="bg1"/>
              </a:solidFill>
              <a:latin typeface="Arial Black" panose="020B0A04020102020204" pitchFamily="34" charset="0"/>
            </a:endParaRPr>
          </a:p>
        </p:txBody>
      </p:sp>
      <p:sp>
        <p:nvSpPr>
          <p:cNvPr id="22" name="Oval 21"/>
          <p:cNvSpPr/>
          <p:nvPr/>
        </p:nvSpPr>
        <p:spPr>
          <a:xfrm>
            <a:off x="458787" y="3986426"/>
            <a:ext cx="1879600" cy="53848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3974456" y="4255666"/>
            <a:ext cx="2867025" cy="2019300"/>
          </a:xfrm>
          <a:prstGeom prst="rect">
            <a:avLst/>
          </a:prstGeom>
        </p:spPr>
      </p:pic>
    </p:spTree>
    <p:extLst>
      <p:ext uri="{BB962C8B-B14F-4D97-AF65-F5344CB8AC3E}">
        <p14:creationId xmlns:p14="http://schemas.microsoft.com/office/powerpoint/2010/main" val="111534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People: Delivering Tangible Benefits</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4" name="Text Placeholder 7"/>
          <p:cNvSpPr>
            <a:spLocks noGrp="1"/>
          </p:cNvSpPr>
          <p:nvPr>
            <p:ph type="body" sz="half" idx="4294967295"/>
          </p:nvPr>
        </p:nvSpPr>
        <p:spPr>
          <a:xfrm>
            <a:off x="370977" y="1141788"/>
            <a:ext cx="11689217" cy="530984"/>
          </a:xfrm>
          <a:prstGeom prst="rect">
            <a:avLst/>
          </a:prstGeom>
        </p:spPr>
        <p:txBody>
          <a:bodyPr/>
          <a:lstStyle/>
          <a:p>
            <a:r>
              <a:rPr lang="en-US" sz="2000" dirty="0" smtClean="0">
                <a:latin typeface="Calibri" panose="020F0502020204030204" pitchFamily="34" charset="0"/>
              </a:rPr>
              <a:t>“…only </a:t>
            </a:r>
            <a:r>
              <a:rPr lang="en-US" sz="2000" dirty="0">
                <a:solidFill>
                  <a:srgbClr val="FF0000"/>
                </a:solidFill>
                <a:latin typeface="Calibri" panose="020F0502020204030204" pitchFamily="34" charset="0"/>
              </a:rPr>
              <a:t>business users </a:t>
            </a:r>
            <a:r>
              <a:rPr lang="en-US" sz="2000" dirty="0">
                <a:latin typeface="Calibri" panose="020F0502020204030204" pitchFamily="34" charset="0"/>
              </a:rPr>
              <a:t>close to the content can evaluate information in its business context”   -- Gartner</a:t>
            </a:r>
            <a:endParaRPr lang="en-US" sz="2000" dirty="0"/>
          </a:p>
          <a:p>
            <a:endParaRPr lang="en-US" dirty="0"/>
          </a:p>
        </p:txBody>
      </p:sp>
      <p:sp>
        <p:nvSpPr>
          <p:cNvPr id="5" name="Content Placeholder 2"/>
          <p:cNvSpPr txBox="1">
            <a:spLocks/>
          </p:cNvSpPr>
          <p:nvPr/>
        </p:nvSpPr>
        <p:spPr>
          <a:xfrm>
            <a:off x="3956284" y="4772184"/>
            <a:ext cx="3931920" cy="1188720"/>
          </a:xfrm>
          <a:prstGeom prst="rect">
            <a:avLst/>
          </a:prstGeom>
        </p:spPr>
        <p:txBody>
          <a:bodyPr lIns="0" tIns="0" rIns="0" bIns="0" anchor="t" anchorCtr="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smtClean="0">
                <a:latin typeface="Segoe UI" pitchFamily="34" charset="0"/>
                <a:ea typeface="Segoe UI" pitchFamily="34" charset="0"/>
                <a:cs typeface="Segoe UI" pitchFamily="34" charset="0"/>
              </a:rPr>
              <a:t>IT spends too much time and resources servicing data requests from the business while trying to secure and govern data access and use</a:t>
            </a:r>
            <a:endParaRPr lang="en-US" sz="1500" dirty="0">
              <a:latin typeface="Segoe UI" pitchFamily="34" charset="0"/>
              <a:ea typeface="Segoe UI" pitchFamily="34" charset="0"/>
              <a:cs typeface="Segoe UI" pitchFamily="34" charset="0"/>
            </a:endParaRPr>
          </a:p>
        </p:txBody>
      </p:sp>
      <p:sp>
        <p:nvSpPr>
          <p:cNvPr id="6" name="Rectangle 5"/>
          <p:cNvSpPr/>
          <p:nvPr/>
        </p:nvSpPr>
        <p:spPr bwMode="auto">
          <a:xfrm>
            <a:off x="7985212" y="1954749"/>
            <a:ext cx="3931920" cy="1188720"/>
          </a:xfrm>
          <a:prstGeom prst="rect">
            <a:avLst/>
          </a:prstGeom>
          <a:solidFill>
            <a:schemeClr val="bg1"/>
          </a:solidFill>
          <a:ln>
            <a:noFill/>
            <a:headEnd type="none" w="med" len="med"/>
            <a:tailEnd type="none" w="med" len="med"/>
          </a:ln>
        </p:spPr>
        <p:style>
          <a:lnRef idx="2">
            <a:schemeClr val="accent5">
              <a:shade val="50000"/>
            </a:schemeClr>
          </a:lnRef>
          <a:fillRef idx="1003">
            <a:schemeClr val="dk1"/>
          </a:fillRef>
          <a:effectRef idx="0">
            <a:schemeClr val="accent5"/>
          </a:effectRef>
          <a:fontRef idx="minor">
            <a:schemeClr val="lt1"/>
          </a:fontRef>
        </p:style>
        <p:txBody>
          <a:bodyPr lIns="0" tIns="0" rIns="0" bIns="0" anchor="t" anchorCtr="0"/>
          <a:lstStyle/>
          <a:p>
            <a:pPr marL="214293" indent="-214293">
              <a:buFont typeface="Arial" pitchFamily="34" charset="0"/>
              <a:buChar char="•"/>
              <a:defRPr/>
            </a:pPr>
            <a:r>
              <a:rPr lang="en-US" sz="1500" dirty="0" smtClean="0">
                <a:solidFill>
                  <a:schemeClr val="tx1"/>
                </a:solidFill>
                <a:latin typeface="Segoe UI" pitchFamily="34" charset="0"/>
                <a:ea typeface="Segoe UI" pitchFamily="34" charset="0"/>
                <a:cs typeface="Segoe UI" pitchFamily="34" charset="0"/>
              </a:rPr>
              <a:t>Seamlessly </a:t>
            </a:r>
            <a:r>
              <a:rPr lang="en-US" sz="1500" dirty="0">
                <a:solidFill>
                  <a:schemeClr val="tx1"/>
                </a:solidFill>
                <a:latin typeface="Segoe UI" pitchFamily="34" charset="0"/>
                <a:ea typeface="Segoe UI" pitchFamily="34" charset="0"/>
                <a:cs typeface="Segoe UI" pitchFamily="34" charset="0"/>
              </a:rPr>
              <a:t>find and access relevant data </a:t>
            </a:r>
          </a:p>
          <a:p>
            <a:pPr marL="214293" indent="-214293">
              <a:buFont typeface="Arial" pitchFamily="34" charset="0"/>
              <a:buChar char="•"/>
              <a:defRPr/>
            </a:pPr>
            <a:r>
              <a:rPr lang="en-US" sz="1500" dirty="0">
                <a:solidFill>
                  <a:schemeClr val="tx1"/>
                </a:solidFill>
                <a:latin typeface="Segoe UI" pitchFamily="34" charset="0"/>
                <a:ea typeface="Segoe UI" pitchFamily="34" charset="0"/>
                <a:cs typeface="Segoe UI" pitchFamily="34" charset="0"/>
              </a:rPr>
              <a:t>Easily enrich </a:t>
            </a:r>
            <a:r>
              <a:rPr lang="en-US" sz="1500" dirty="0" smtClean="0">
                <a:solidFill>
                  <a:schemeClr val="tx1"/>
                </a:solidFill>
                <a:latin typeface="Segoe UI" pitchFamily="34" charset="0"/>
                <a:ea typeface="Segoe UI" pitchFamily="34" charset="0"/>
                <a:cs typeface="Segoe UI" pitchFamily="34" charset="0"/>
              </a:rPr>
              <a:t>data </a:t>
            </a:r>
            <a:r>
              <a:rPr lang="en-US" sz="1500" dirty="0">
                <a:solidFill>
                  <a:schemeClr val="tx1"/>
                </a:solidFill>
                <a:latin typeface="Segoe UI" pitchFamily="34" charset="0"/>
                <a:ea typeface="Segoe UI" pitchFamily="34" charset="0"/>
                <a:cs typeface="Segoe UI" pitchFamily="34" charset="0"/>
              </a:rPr>
              <a:t>to make it </a:t>
            </a:r>
            <a:r>
              <a:rPr lang="en-US" sz="1500" dirty="0" smtClean="0">
                <a:solidFill>
                  <a:schemeClr val="tx1"/>
                </a:solidFill>
                <a:latin typeface="Segoe UI" pitchFamily="34" charset="0"/>
                <a:ea typeface="Segoe UI" pitchFamily="34" charset="0"/>
                <a:cs typeface="Segoe UI" pitchFamily="34" charset="0"/>
              </a:rPr>
              <a:t>useable</a:t>
            </a:r>
          </a:p>
          <a:p>
            <a:pPr marL="214293" indent="-214293">
              <a:buFont typeface="Arial" pitchFamily="34" charset="0"/>
              <a:buChar char="•"/>
              <a:defRPr/>
            </a:pPr>
            <a:r>
              <a:rPr lang="en-US" sz="1500" dirty="0" smtClean="0">
                <a:solidFill>
                  <a:schemeClr val="tx1"/>
                </a:solidFill>
                <a:latin typeface="Segoe UI" pitchFamily="34" charset="0"/>
                <a:ea typeface="Segoe UI" pitchFamily="34" charset="0"/>
                <a:cs typeface="Segoe UI" pitchFamily="34" charset="0"/>
              </a:rPr>
              <a:t>Deliver annotated findings </a:t>
            </a:r>
            <a:endParaRPr lang="en-US" sz="1500" dirty="0">
              <a:solidFill>
                <a:schemeClr val="tx1"/>
              </a:solidFill>
              <a:latin typeface="Segoe UI" pitchFamily="34" charset="0"/>
              <a:ea typeface="Segoe UI" pitchFamily="34" charset="0"/>
              <a:cs typeface="Segoe UI" pitchFamily="34" charset="0"/>
            </a:endParaRPr>
          </a:p>
        </p:txBody>
      </p:sp>
      <p:sp>
        <p:nvSpPr>
          <p:cNvPr id="7" name="Rectangle 6"/>
          <p:cNvSpPr/>
          <p:nvPr/>
        </p:nvSpPr>
        <p:spPr bwMode="auto">
          <a:xfrm>
            <a:off x="7985212" y="4735748"/>
            <a:ext cx="3931920" cy="1188720"/>
          </a:xfrm>
          <a:prstGeom prst="rect">
            <a:avLst/>
          </a:prstGeom>
          <a:solidFill>
            <a:schemeClr val="bg1"/>
          </a:solidFill>
          <a:ln>
            <a:noFill/>
            <a:headEnd type="none" w="med" len="med"/>
            <a:tailEnd type="none" w="med" len="med"/>
          </a:ln>
        </p:spPr>
        <p:style>
          <a:lnRef idx="2">
            <a:schemeClr val="accent5">
              <a:shade val="50000"/>
            </a:schemeClr>
          </a:lnRef>
          <a:fillRef idx="1003">
            <a:schemeClr val="dk1"/>
          </a:fillRef>
          <a:effectRef idx="0">
            <a:schemeClr val="accent5"/>
          </a:effectRef>
          <a:fontRef idx="minor">
            <a:schemeClr val="lt1"/>
          </a:fontRef>
        </p:style>
        <p:txBody>
          <a:bodyPr lIns="0" tIns="0" rIns="0" bIns="0" anchor="t" anchorCtr="0"/>
          <a:lstStyle/>
          <a:p>
            <a:pPr marL="214293" indent="-214293">
              <a:buFont typeface="Arial" pitchFamily="34" charset="0"/>
              <a:buChar char="•"/>
            </a:pPr>
            <a:r>
              <a:rPr lang="en-US" sz="1500" dirty="0">
                <a:solidFill>
                  <a:schemeClr val="tx1"/>
                </a:solidFill>
                <a:latin typeface="Segoe UI" pitchFamily="34" charset="0"/>
                <a:ea typeface="Segoe UI" pitchFamily="34" charset="0"/>
                <a:cs typeface="Segoe UI" pitchFamily="34" charset="0"/>
              </a:rPr>
              <a:t>Balance self-service data discovery for the business with IT need for visibility and control </a:t>
            </a:r>
          </a:p>
          <a:p>
            <a:pPr marL="214293" indent="-214293">
              <a:buFont typeface="Arial" pitchFamily="34" charset="0"/>
              <a:buChar char="•"/>
            </a:pPr>
            <a:r>
              <a:rPr lang="en-US" sz="1500" dirty="0">
                <a:solidFill>
                  <a:schemeClr val="tx1"/>
                </a:solidFill>
                <a:latin typeface="Segoe UI" pitchFamily="34" charset="0"/>
                <a:ea typeface="Segoe UI" pitchFamily="34" charset="0"/>
                <a:cs typeface="Segoe UI" pitchFamily="34" charset="0"/>
              </a:rPr>
              <a:t>Reduce human and infrastructure resources required for data discovery and enrichment </a:t>
            </a:r>
          </a:p>
        </p:txBody>
      </p:sp>
      <p:grpSp>
        <p:nvGrpSpPr>
          <p:cNvPr id="8" name="Group 7"/>
          <p:cNvGrpSpPr/>
          <p:nvPr/>
        </p:nvGrpSpPr>
        <p:grpSpPr>
          <a:xfrm>
            <a:off x="370978" y="1954749"/>
            <a:ext cx="3477984" cy="944808"/>
            <a:chOff x="467960" y="1462817"/>
            <a:chExt cx="3477984" cy="944808"/>
          </a:xfrm>
        </p:grpSpPr>
        <p:sp>
          <p:nvSpPr>
            <p:cNvPr id="9" name="Rectangle 8"/>
            <p:cNvSpPr/>
            <p:nvPr/>
          </p:nvSpPr>
          <p:spPr bwMode="auto">
            <a:xfrm>
              <a:off x="467960" y="1462817"/>
              <a:ext cx="1982497" cy="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01" tIns="45601" rIns="45601" bIns="45601" numCol="1" spcCol="0" rtlCol="0" fromWordArt="0" anchor="ctr" anchorCtr="0" forceAA="0" compatLnSpc="1">
              <a:prstTxWarp prst="textNoShape">
                <a:avLst/>
              </a:prstTxWarp>
              <a:noAutofit/>
            </a:bodyPr>
            <a:lstStyle/>
            <a:p>
              <a:pPr marL="110837">
                <a:lnSpc>
                  <a:spcPts val="2793"/>
                </a:lnSpc>
                <a:buClr>
                  <a:srgbClr val="7FBA00"/>
                </a:buClr>
              </a:pPr>
              <a:r>
                <a:rPr lang="en-US" sz="2100" dirty="0">
                  <a:gradFill>
                    <a:gsLst>
                      <a:gs pos="0">
                        <a:srgbClr val="FFFFFF"/>
                      </a:gs>
                      <a:gs pos="100000">
                        <a:srgbClr val="FFFFFF"/>
                      </a:gs>
                    </a:gsLst>
                    <a:lin ang="5400000" scaled="0"/>
                  </a:gradFill>
                  <a:latin typeface="+mj-lt"/>
                  <a:cs typeface="Segoe UI Light" panose="020B0502040204020203" pitchFamily="34" charset="0"/>
                </a:rPr>
                <a:t>Information Workers </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2487095" y="1462817"/>
              <a:ext cx="1458849" cy="9448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70979" y="3378317"/>
            <a:ext cx="3488299" cy="957674"/>
            <a:chOff x="467960" y="2588330"/>
            <a:chExt cx="3488299" cy="957674"/>
          </a:xfrm>
        </p:grpSpPr>
        <p:sp>
          <p:nvSpPr>
            <p:cNvPr id="12" name="Rectangle 11"/>
            <p:cNvSpPr/>
            <p:nvPr/>
          </p:nvSpPr>
          <p:spPr bwMode="auto">
            <a:xfrm>
              <a:off x="467960" y="2588330"/>
              <a:ext cx="2033903" cy="9576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01" tIns="45601" rIns="45601" bIns="45601" numCol="1" spcCol="0" rtlCol="0" fromWordArt="0" anchor="ctr" anchorCtr="0" forceAA="0" compatLnSpc="1">
              <a:prstTxWarp prst="textNoShape">
                <a:avLst/>
              </a:prstTxWarp>
              <a:noAutofit/>
            </a:bodyPr>
            <a:lstStyle/>
            <a:p>
              <a:pPr marL="110837">
                <a:lnSpc>
                  <a:spcPts val="2793"/>
                </a:lnSpc>
                <a:buClr>
                  <a:srgbClr val="7FBA00"/>
                </a:buClr>
              </a:pPr>
              <a:r>
                <a:rPr lang="en-US" sz="2100" dirty="0">
                  <a:gradFill>
                    <a:gsLst>
                      <a:gs pos="0">
                        <a:srgbClr val="FFFFFF"/>
                      </a:gs>
                      <a:gs pos="100000">
                        <a:srgbClr val="FFFFFF"/>
                      </a:gs>
                    </a:gsLst>
                    <a:lin ang="5400000" scaled="0"/>
                  </a:gradFill>
                  <a:latin typeface="+mj-lt"/>
                  <a:cs typeface="Segoe UI Light" panose="020B0502040204020203" pitchFamily="34" charset="0"/>
                </a:rPr>
                <a:t>Data Stewards </a:t>
              </a:r>
            </a:p>
          </p:txBody>
        </p:sp>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flipH="1">
              <a:off x="2519748" y="2588330"/>
              <a:ext cx="1436511" cy="95767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p:cNvSpPr/>
          <p:nvPr/>
        </p:nvSpPr>
        <p:spPr bwMode="auto">
          <a:xfrm>
            <a:off x="7985212" y="3378317"/>
            <a:ext cx="3931920" cy="1188720"/>
          </a:xfrm>
          <a:prstGeom prst="rect">
            <a:avLst/>
          </a:prstGeom>
          <a:solidFill>
            <a:schemeClr val="bg1"/>
          </a:solidFill>
          <a:ln>
            <a:noFill/>
            <a:headEnd type="none" w="med" len="med"/>
            <a:tailEnd type="none" w="med" len="med"/>
          </a:ln>
        </p:spPr>
        <p:style>
          <a:lnRef idx="2">
            <a:schemeClr val="accent5">
              <a:shade val="50000"/>
            </a:schemeClr>
          </a:lnRef>
          <a:fillRef idx="1003">
            <a:schemeClr val="dk1"/>
          </a:fillRef>
          <a:effectRef idx="0">
            <a:schemeClr val="accent5"/>
          </a:effectRef>
          <a:fontRef idx="minor">
            <a:schemeClr val="lt1"/>
          </a:fontRef>
        </p:style>
        <p:txBody>
          <a:bodyPr lIns="0" tIns="0" rIns="0" bIns="0" anchor="t" anchorCtr="0"/>
          <a:lstStyle/>
          <a:p>
            <a:pPr marL="214293" indent="-214293">
              <a:buFont typeface="Arial" pitchFamily="34" charset="0"/>
              <a:buChar char="•"/>
              <a:defRPr/>
            </a:pPr>
            <a:r>
              <a:rPr lang="en-US" sz="1500" dirty="0">
                <a:solidFill>
                  <a:schemeClr val="tx1"/>
                </a:solidFill>
                <a:latin typeface="Segoe UI" pitchFamily="34" charset="0"/>
                <a:ea typeface="Segoe UI" pitchFamily="34" charset="0"/>
                <a:cs typeface="Segoe UI" pitchFamily="34" charset="0"/>
              </a:rPr>
              <a:t>Improve quality, usefulness and discoverability of data</a:t>
            </a:r>
          </a:p>
          <a:p>
            <a:pPr marL="214293" indent="-214293">
              <a:buFont typeface="Arial" pitchFamily="34" charset="0"/>
              <a:buChar char="•"/>
              <a:defRPr/>
            </a:pPr>
            <a:r>
              <a:rPr lang="en-US" sz="1500" dirty="0">
                <a:solidFill>
                  <a:schemeClr val="tx1"/>
                </a:solidFill>
                <a:latin typeface="Segoe UI" pitchFamily="34" charset="0"/>
                <a:ea typeface="Segoe UI" pitchFamily="34" charset="0"/>
                <a:cs typeface="Segoe UI" pitchFamily="34" charset="0"/>
              </a:rPr>
              <a:t>Promote the correct usage of trusted data</a:t>
            </a:r>
          </a:p>
          <a:p>
            <a:pPr marL="214293" indent="-214293">
              <a:buFont typeface="Arial" pitchFamily="34" charset="0"/>
              <a:buChar char="•"/>
              <a:defRPr/>
            </a:pPr>
            <a:r>
              <a:rPr lang="en-US" sz="1500" dirty="0">
                <a:solidFill>
                  <a:schemeClr val="tx1"/>
                </a:solidFill>
                <a:latin typeface="Segoe UI" pitchFamily="34" charset="0"/>
                <a:ea typeface="Segoe UI" pitchFamily="34" charset="0"/>
                <a:cs typeface="Segoe UI" pitchFamily="34" charset="0"/>
              </a:rPr>
              <a:t>Foster </a:t>
            </a:r>
            <a:r>
              <a:rPr lang="en-US" sz="1500" dirty="0" smtClean="0">
                <a:solidFill>
                  <a:schemeClr val="tx1"/>
                </a:solidFill>
                <a:latin typeface="Segoe UI" pitchFamily="34" charset="0"/>
                <a:ea typeface="Segoe UI" pitchFamily="34" charset="0"/>
                <a:cs typeface="Segoe UI" pitchFamily="34" charset="0"/>
              </a:rPr>
              <a:t>community </a:t>
            </a:r>
            <a:r>
              <a:rPr lang="en-US" sz="1500" dirty="0">
                <a:solidFill>
                  <a:schemeClr val="tx1"/>
                </a:solidFill>
                <a:latin typeface="Segoe UI" pitchFamily="34" charset="0"/>
                <a:ea typeface="Segoe UI" pitchFamily="34" charset="0"/>
                <a:cs typeface="Segoe UI" pitchFamily="34" charset="0"/>
              </a:rPr>
              <a:t>of productive data users </a:t>
            </a:r>
          </a:p>
        </p:txBody>
      </p:sp>
      <p:grpSp>
        <p:nvGrpSpPr>
          <p:cNvPr id="15" name="Group 14"/>
          <p:cNvGrpSpPr/>
          <p:nvPr/>
        </p:nvGrpSpPr>
        <p:grpSpPr>
          <a:xfrm>
            <a:off x="370979" y="4783303"/>
            <a:ext cx="3488298" cy="938136"/>
            <a:chOff x="467961" y="3733816"/>
            <a:chExt cx="3488298" cy="938136"/>
          </a:xfrm>
        </p:grpSpPr>
        <p:sp>
          <p:nvSpPr>
            <p:cNvPr id="16" name="Rectangle 15"/>
            <p:cNvSpPr/>
            <p:nvPr/>
          </p:nvSpPr>
          <p:spPr bwMode="auto">
            <a:xfrm>
              <a:off x="467961" y="3733817"/>
              <a:ext cx="2019134" cy="9239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01" tIns="45601" rIns="91200" bIns="45601" numCol="1" spcCol="0" rtlCol="0" fromWordArt="0" anchor="ctr" anchorCtr="0" forceAA="0" compatLnSpc="1">
              <a:prstTxWarp prst="textNoShape">
                <a:avLst/>
              </a:prstTxWarp>
              <a:noAutofit/>
            </a:bodyPr>
            <a:lstStyle/>
            <a:p>
              <a:pPr marL="110837">
                <a:lnSpc>
                  <a:spcPts val="2793"/>
                </a:lnSpc>
                <a:buClr>
                  <a:srgbClr val="7FBA00"/>
                </a:buClr>
              </a:pPr>
              <a:r>
                <a:rPr lang="en-US" sz="2100" dirty="0">
                  <a:gradFill>
                    <a:gsLst>
                      <a:gs pos="0">
                        <a:srgbClr val="FFFFFF"/>
                      </a:gs>
                      <a:gs pos="100000">
                        <a:srgbClr val="FFFFFF"/>
                      </a:gs>
                    </a:gsLst>
                    <a:lin ang="5400000" scaled="0"/>
                  </a:gradFill>
                  <a:latin typeface="+mj-lt"/>
                  <a:cs typeface="Segoe UI Light" panose="020B0502040204020203" pitchFamily="34" charset="0"/>
                </a:rPr>
                <a:t>IT Professionals </a:t>
              </a:r>
            </a:p>
          </p:txBody>
        </p:sp>
        <p:pic>
          <p:nvPicPr>
            <p:cNvPr id="17"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73" t="37909" r="31555" b="2543"/>
            <a:stretch/>
          </p:blipFill>
          <p:spPr bwMode="auto">
            <a:xfrm>
              <a:off x="2549759" y="3733816"/>
              <a:ext cx="1406500" cy="93813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ectangle 17"/>
          <p:cNvSpPr/>
          <p:nvPr/>
        </p:nvSpPr>
        <p:spPr bwMode="auto">
          <a:xfrm>
            <a:off x="3936948" y="1954749"/>
            <a:ext cx="3931920" cy="1188720"/>
          </a:xfrm>
          <a:prstGeom prst="rect">
            <a:avLst/>
          </a:prstGeom>
          <a:solidFill>
            <a:schemeClr val="bg1"/>
          </a:solidFill>
          <a:ln>
            <a:noFill/>
            <a:headEnd type="none" w="med" len="med"/>
            <a:tailEnd type="none" w="med" len="med"/>
          </a:ln>
        </p:spPr>
        <p:style>
          <a:lnRef idx="2">
            <a:schemeClr val="accent5">
              <a:shade val="50000"/>
            </a:schemeClr>
          </a:lnRef>
          <a:fillRef idx="1003">
            <a:schemeClr val="dk1"/>
          </a:fillRef>
          <a:effectRef idx="0">
            <a:schemeClr val="accent5"/>
          </a:effectRef>
          <a:fontRef idx="minor">
            <a:schemeClr val="lt1"/>
          </a:fontRef>
        </p:style>
        <p:txBody>
          <a:bodyPr lIns="0" tIns="0" rIns="0" bIns="0" anchor="t" anchorCtr="0"/>
          <a:lstStyle/>
          <a:p>
            <a:pPr marL="214293" indent="-214293">
              <a:buFont typeface="Arial" pitchFamily="34" charset="0"/>
              <a:buChar char="•"/>
              <a:defRPr/>
            </a:pPr>
            <a:r>
              <a:rPr lang="en-US" sz="1500" dirty="0" smtClean="0">
                <a:solidFill>
                  <a:schemeClr val="tx1"/>
                </a:solidFill>
                <a:latin typeface="Segoe UI" pitchFamily="34" charset="0"/>
                <a:ea typeface="Segoe UI" pitchFamily="34" charset="0"/>
                <a:cs typeface="Segoe UI" pitchFamily="34" charset="0"/>
              </a:rPr>
              <a:t>Spend too much time searching for data</a:t>
            </a:r>
          </a:p>
          <a:p>
            <a:pPr marL="214293" indent="-214293">
              <a:buFont typeface="Arial" pitchFamily="34" charset="0"/>
              <a:buChar char="•"/>
              <a:defRPr/>
            </a:pPr>
            <a:r>
              <a:rPr lang="en-US" sz="1500" dirty="0" smtClean="0">
                <a:solidFill>
                  <a:schemeClr val="tx1"/>
                </a:solidFill>
                <a:latin typeface="Segoe UI" pitchFamily="34" charset="0"/>
                <a:ea typeface="Segoe UI" pitchFamily="34" charset="0"/>
                <a:cs typeface="Segoe UI" pitchFamily="34" charset="0"/>
              </a:rPr>
              <a:t>Excessive efforts to prepare data for use</a:t>
            </a:r>
            <a:endParaRPr lang="en-US" sz="1500" dirty="0">
              <a:solidFill>
                <a:schemeClr val="tx1"/>
              </a:solidFill>
              <a:latin typeface="Segoe UI" pitchFamily="34" charset="0"/>
              <a:ea typeface="Segoe UI" pitchFamily="34" charset="0"/>
              <a:cs typeface="Segoe UI" pitchFamily="34" charset="0"/>
            </a:endParaRPr>
          </a:p>
          <a:p>
            <a:pPr marL="214293" indent="-214293">
              <a:buFont typeface="Arial" pitchFamily="34" charset="0"/>
              <a:buChar char="•"/>
              <a:defRPr/>
            </a:pPr>
            <a:r>
              <a:rPr lang="en-US" sz="1500" dirty="0" smtClean="0">
                <a:solidFill>
                  <a:schemeClr val="tx1"/>
                </a:solidFill>
                <a:latin typeface="Segoe UI" pitchFamily="34" charset="0"/>
                <a:ea typeface="Segoe UI" pitchFamily="34" charset="0"/>
                <a:cs typeface="Segoe UI" pitchFamily="34" charset="0"/>
              </a:rPr>
              <a:t>Reduces time to actually analyze data </a:t>
            </a:r>
            <a:endParaRPr lang="en-US" sz="1500" dirty="0">
              <a:solidFill>
                <a:schemeClr val="tx1"/>
              </a:solidFill>
              <a:latin typeface="Segoe UI" pitchFamily="34" charset="0"/>
              <a:ea typeface="Segoe UI" pitchFamily="34" charset="0"/>
              <a:cs typeface="Segoe UI" pitchFamily="34" charset="0"/>
            </a:endParaRPr>
          </a:p>
        </p:txBody>
      </p:sp>
      <p:sp>
        <p:nvSpPr>
          <p:cNvPr id="19" name="Content Placeholder 2"/>
          <p:cNvSpPr txBox="1">
            <a:spLocks/>
          </p:cNvSpPr>
          <p:nvPr/>
        </p:nvSpPr>
        <p:spPr>
          <a:xfrm>
            <a:off x="3936948" y="3378317"/>
            <a:ext cx="3931920" cy="1188720"/>
          </a:xfrm>
          <a:prstGeom prst="rect">
            <a:avLst/>
          </a:prstGeom>
        </p:spPr>
        <p:txBody>
          <a:bodyPr lIns="0" tIns="0" rIns="0" bIns="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500" dirty="0" smtClean="0">
                <a:latin typeface="Segoe UI" pitchFamily="34" charset="0"/>
                <a:ea typeface="Segoe UI" pitchFamily="34" charset="0"/>
                <a:cs typeface="Segoe UI" pitchFamily="34" charset="0"/>
              </a:rPr>
              <a:t>The lack of trust in information continues as a significant inhibitor to businesses</a:t>
            </a:r>
            <a:endParaRPr lang="en-US" sz="1500" dirty="0">
              <a:latin typeface="Segoe UI" pitchFamily="34" charset="0"/>
              <a:ea typeface="Segoe UI" pitchFamily="34" charset="0"/>
              <a:cs typeface="Segoe UI" pitchFamily="34" charset="0"/>
            </a:endParaRPr>
          </a:p>
        </p:txBody>
      </p:sp>
      <p:sp>
        <p:nvSpPr>
          <p:cNvPr id="20" name="Rectangle 19"/>
          <p:cNvSpPr/>
          <p:nvPr/>
        </p:nvSpPr>
        <p:spPr bwMode="auto">
          <a:xfrm>
            <a:off x="5262828" y="1637147"/>
            <a:ext cx="1280160" cy="274320"/>
          </a:xfrm>
          <a:prstGeom prst="rect">
            <a:avLst/>
          </a:prstGeom>
          <a:solidFill>
            <a:schemeClr val="bg1"/>
          </a:solidFill>
          <a:ln>
            <a:noFill/>
            <a:headEnd type="none" w="med" len="med"/>
            <a:tailEnd type="none" w="med" len="med"/>
          </a:ln>
        </p:spPr>
        <p:style>
          <a:lnRef idx="2">
            <a:schemeClr val="accent5">
              <a:shade val="50000"/>
            </a:schemeClr>
          </a:lnRef>
          <a:fillRef idx="1003">
            <a:schemeClr val="dk1"/>
          </a:fillRef>
          <a:effectRef idx="0">
            <a:schemeClr val="accent5"/>
          </a:effectRef>
          <a:fontRef idx="minor">
            <a:schemeClr val="lt1"/>
          </a:fontRef>
        </p:style>
        <p:txBody>
          <a:bodyPr lIns="0" tIns="0" rIns="0" bIns="0" anchor="t" anchorCtr="0"/>
          <a:lstStyle/>
          <a:p>
            <a:pPr>
              <a:defRPr/>
            </a:pPr>
            <a:r>
              <a:rPr lang="en-US" sz="2000" b="1" dirty="0">
                <a:solidFill>
                  <a:srgbClr val="125DA8"/>
                </a:solidFill>
                <a:latin typeface="Calibri" panose="020F0502020204030204" pitchFamily="34" charset="0"/>
              </a:rPr>
              <a:t>Challenges</a:t>
            </a:r>
          </a:p>
        </p:txBody>
      </p:sp>
      <p:sp>
        <p:nvSpPr>
          <p:cNvPr id="21" name="Rectangle 20"/>
          <p:cNvSpPr/>
          <p:nvPr/>
        </p:nvSpPr>
        <p:spPr bwMode="auto">
          <a:xfrm>
            <a:off x="8812261" y="1637147"/>
            <a:ext cx="1554480" cy="274320"/>
          </a:xfrm>
          <a:prstGeom prst="rect">
            <a:avLst/>
          </a:prstGeom>
          <a:solidFill>
            <a:schemeClr val="bg1"/>
          </a:solidFill>
          <a:ln>
            <a:noFill/>
            <a:headEnd type="none" w="med" len="med"/>
            <a:tailEnd type="none" w="med" len="med"/>
          </a:ln>
        </p:spPr>
        <p:style>
          <a:lnRef idx="2">
            <a:schemeClr val="accent5">
              <a:shade val="50000"/>
            </a:schemeClr>
          </a:lnRef>
          <a:fillRef idx="1003">
            <a:schemeClr val="dk1"/>
          </a:fillRef>
          <a:effectRef idx="0">
            <a:schemeClr val="accent5"/>
          </a:effectRef>
          <a:fontRef idx="minor">
            <a:schemeClr val="lt1"/>
          </a:fontRef>
        </p:style>
        <p:txBody>
          <a:bodyPr lIns="0" tIns="0" rIns="0" bIns="0" anchor="t" anchorCtr="0"/>
          <a:lstStyle/>
          <a:p>
            <a:pPr>
              <a:defRPr/>
            </a:pPr>
            <a:r>
              <a:rPr lang="en-US" sz="2000" b="1" dirty="0">
                <a:solidFill>
                  <a:srgbClr val="125DA8"/>
                </a:solidFill>
                <a:latin typeface="Calibri" panose="020F0502020204030204" pitchFamily="34" charset="0"/>
              </a:rPr>
              <a:t>Requirements</a:t>
            </a:r>
          </a:p>
        </p:txBody>
      </p:sp>
      <p:sp>
        <p:nvSpPr>
          <p:cNvPr id="2" name="Rectangle 1"/>
          <p:cNvSpPr/>
          <p:nvPr/>
        </p:nvSpPr>
        <p:spPr>
          <a:xfrm>
            <a:off x="350605" y="6338455"/>
            <a:ext cx="6710595" cy="276999"/>
          </a:xfrm>
          <a:prstGeom prst="rect">
            <a:avLst/>
          </a:prstGeom>
        </p:spPr>
        <p:txBody>
          <a:bodyPr wrap="square">
            <a:spAutoFit/>
          </a:bodyPr>
          <a:lstStyle/>
          <a:p>
            <a:pPr>
              <a:defRPr/>
            </a:pPr>
            <a:r>
              <a:rPr lang="en-US" sz="1200" dirty="0"/>
              <a:t>Slide adapted from: pugetsound.sqlpass.org/.../2013-11-13%20Matthew%20Roche%20Power%20BI.pptx</a:t>
            </a:r>
          </a:p>
        </p:txBody>
      </p:sp>
    </p:spTree>
    <p:extLst>
      <p:ext uri="{BB962C8B-B14F-4D97-AF65-F5344CB8AC3E}">
        <p14:creationId xmlns:p14="http://schemas.microsoft.com/office/powerpoint/2010/main" val="36728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People: The Data Steward</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4" name="Rectangle 3"/>
          <p:cNvSpPr/>
          <p:nvPr/>
        </p:nvSpPr>
        <p:spPr>
          <a:xfrm>
            <a:off x="9518209" y="786952"/>
            <a:ext cx="2663958" cy="52269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solidFill>
                <a:schemeClr val="bg1"/>
              </a:solidFill>
            </a:endParaRPr>
          </a:p>
        </p:txBody>
      </p:sp>
      <p:sp>
        <p:nvSpPr>
          <p:cNvPr id="5" name="TextBox 4"/>
          <p:cNvSpPr txBox="1"/>
          <p:nvPr/>
        </p:nvSpPr>
        <p:spPr>
          <a:xfrm>
            <a:off x="10944315" y="4980893"/>
            <a:ext cx="1031373" cy="400110"/>
          </a:xfrm>
          <a:prstGeom prst="rect">
            <a:avLst/>
          </a:prstGeom>
          <a:noFill/>
        </p:spPr>
        <p:txBody>
          <a:bodyPr wrap="none" rtlCol="0">
            <a:spAutoFit/>
          </a:bodyPr>
          <a:lstStyle/>
          <a:p>
            <a:pPr algn="r"/>
            <a:r>
              <a:rPr lang="en-US" sz="2000" dirty="0">
                <a:latin typeface="Segoe UI" panose="020B0502040204020203" pitchFamily="34" charset="0"/>
                <a:cs typeface="Segoe UI" panose="020B0502040204020203" pitchFamily="34" charset="0"/>
              </a:rPr>
              <a:t>Stewart</a:t>
            </a:r>
          </a:p>
        </p:txBody>
      </p:sp>
      <p:sp>
        <p:nvSpPr>
          <p:cNvPr id="6" name="TextBox 5"/>
          <p:cNvSpPr txBox="1"/>
          <p:nvPr/>
        </p:nvSpPr>
        <p:spPr>
          <a:xfrm>
            <a:off x="9759553" y="5254158"/>
            <a:ext cx="2216135" cy="646331"/>
          </a:xfrm>
          <a:prstGeom prst="rect">
            <a:avLst/>
          </a:prstGeom>
          <a:noFill/>
        </p:spPr>
        <p:txBody>
          <a:bodyPr wrap="square" rtlCol="0">
            <a:spAutoFit/>
          </a:bodyPr>
          <a:lstStyle/>
          <a:p>
            <a:pPr algn="r"/>
            <a:r>
              <a:rPr lang="en-US" sz="1200" dirty="0">
                <a:latin typeface="Segoe UI" panose="020B0502040204020203" pitchFamily="34" charset="0"/>
                <a:cs typeface="Segoe UI" panose="020B0502040204020203" pitchFamily="34" charset="0"/>
              </a:rPr>
              <a:t>Data Steward</a:t>
            </a:r>
          </a:p>
          <a:p>
            <a:pPr algn="r"/>
            <a:r>
              <a:rPr lang="en-US" sz="1200" dirty="0">
                <a:latin typeface="Segoe UI" panose="020B0502040204020203" pitchFamily="34" charset="0"/>
                <a:cs typeface="Segoe UI" panose="020B0502040204020203" pitchFamily="34" charset="0"/>
              </a:rPr>
              <a:t>Provisions &amp; </a:t>
            </a:r>
            <a:r>
              <a:rPr lang="en-US" sz="1200" dirty="0" smtClean="0">
                <a:latin typeface="Segoe UI" panose="020B0502040204020203" pitchFamily="34" charset="0"/>
                <a:cs typeface="Segoe UI" panose="020B0502040204020203" pitchFamily="34" charset="0"/>
              </a:rPr>
              <a:t>distributes</a:t>
            </a:r>
          </a:p>
          <a:p>
            <a:pPr algn="r"/>
            <a:r>
              <a:rPr lang="en-US" sz="1200" dirty="0" smtClean="0">
                <a:latin typeface="Segoe UI" panose="020B0502040204020203" pitchFamily="34" charset="0"/>
                <a:cs typeface="Segoe UI" panose="020B0502040204020203" pitchFamily="34" charset="0"/>
              </a:rPr>
              <a:t>high </a:t>
            </a:r>
            <a:r>
              <a:rPr lang="en-US" sz="1200" dirty="0">
                <a:latin typeface="Segoe UI" panose="020B0502040204020203" pitchFamily="34" charset="0"/>
                <a:cs typeface="Segoe UI" panose="020B0502040204020203" pitchFamily="34" charset="0"/>
              </a:rPr>
              <a:t>quality data</a:t>
            </a:r>
          </a:p>
        </p:txBody>
      </p:sp>
      <p:sp>
        <p:nvSpPr>
          <p:cNvPr id="7" name="TextBox 6"/>
          <p:cNvSpPr txBox="1"/>
          <p:nvPr/>
        </p:nvSpPr>
        <p:spPr>
          <a:xfrm>
            <a:off x="9876033" y="969671"/>
            <a:ext cx="2099655" cy="2031325"/>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I’m a business subject matter expert, sitting in IT or LOB as a liaison between the two. Depending on the size and type of the business, I may do part of someone else’s job (e.g. Anna or Vicki).</a:t>
            </a:r>
          </a:p>
        </p:txBody>
      </p:sp>
      <p:sp>
        <p:nvSpPr>
          <p:cNvPr id="8" name="TextBox 7"/>
          <p:cNvSpPr txBox="1"/>
          <p:nvPr/>
        </p:nvSpPr>
        <p:spPr>
          <a:xfrm>
            <a:off x="9624760" y="895294"/>
            <a:ext cx="354584" cy="553870"/>
          </a:xfrm>
          <a:prstGeom prst="rect">
            <a:avLst/>
          </a:prstGeom>
          <a:noFill/>
        </p:spPr>
        <p:txBody>
          <a:bodyPr wrap="none" rtlCol="0">
            <a:spAutoFit/>
          </a:bodyPr>
          <a:lstStyle/>
          <a:p>
            <a:r>
              <a:rPr lang="en-US" sz="2999" dirty="0" smtClean="0">
                <a:solidFill>
                  <a:schemeClr val="bg1"/>
                </a:solidFill>
                <a:latin typeface="Times New Roman" panose="02020603050405020304" pitchFamily="18" charset="0"/>
                <a:cs typeface="Times New Roman" panose="02020603050405020304" pitchFamily="18" charset="0"/>
              </a:rPr>
              <a:t>“</a:t>
            </a:r>
            <a:endParaRPr lang="en-US" sz="2999"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1610823" y="2565389"/>
            <a:ext cx="354584" cy="553870"/>
          </a:xfrm>
          <a:prstGeom prst="rect">
            <a:avLst/>
          </a:prstGeom>
          <a:noFill/>
        </p:spPr>
        <p:txBody>
          <a:bodyPr wrap="none" rtlCol="0">
            <a:spAutoFit/>
          </a:bodyPr>
          <a:lstStyle/>
          <a:p>
            <a:r>
              <a:rPr lang="en-US" sz="2999" dirty="0" smtClean="0">
                <a:solidFill>
                  <a:schemeClr val="bg1"/>
                </a:solidFill>
                <a:latin typeface="Times New Roman" panose="02020603050405020304" pitchFamily="18" charset="0"/>
                <a:cs typeface="Times New Roman" panose="02020603050405020304" pitchFamily="18" charset="0"/>
              </a:rPr>
              <a:t>”</a:t>
            </a:r>
            <a:endParaRPr lang="en-US" sz="2999" dirty="0">
              <a:solidFill>
                <a:schemeClr val="bg1"/>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235" y="3127892"/>
            <a:ext cx="2003341" cy="2003341"/>
          </a:xfrm>
          <a:prstGeom prst="rect">
            <a:avLst/>
          </a:prstGeom>
        </p:spPr>
      </p:pic>
      <p:sp>
        <p:nvSpPr>
          <p:cNvPr id="11" name="Oval 10"/>
          <p:cNvSpPr/>
          <p:nvPr/>
        </p:nvSpPr>
        <p:spPr>
          <a:xfrm>
            <a:off x="9314211" y="3099868"/>
            <a:ext cx="2059391" cy="205939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12" name="TextBox 11"/>
          <p:cNvSpPr txBox="1"/>
          <p:nvPr/>
        </p:nvSpPr>
        <p:spPr>
          <a:xfrm>
            <a:off x="628414" y="1411533"/>
            <a:ext cx="3657600" cy="1600200"/>
          </a:xfrm>
          <a:prstGeom prst="rect">
            <a:avLst/>
          </a:prstGeom>
          <a:noFill/>
        </p:spPr>
        <p:txBody>
          <a:bodyPr wrap="square" rtlCol="0">
            <a:spAutoFit/>
          </a:bodyPr>
          <a:lstStyle>
            <a:defPPr>
              <a:defRPr lang="en-US"/>
            </a:defPPr>
            <a:lvl1pPr marL="171450" indent="-171450">
              <a:lnSpc>
                <a:spcPct val="130000"/>
              </a:lnSpc>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stStyle>
          <a:p>
            <a:r>
              <a:rPr lang="en-US" dirty="0">
                <a:solidFill>
                  <a:schemeClr val="tx1"/>
                </a:solidFill>
              </a:rPr>
              <a:t>Making data useful to the business</a:t>
            </a:r>
          </a:p>
          <a:p>
            <a:r>
              <a:rPr lang="en-US" dirty="0">
                <a:solidFill>
                  <a:schemeClr val="tx1"/>
                </a:solidFill>
              </a:rPr>
              <a:t>Consistent use of data across the business</a:t>
            </a:r>
          </a:p>
          <a:p>
            <a:r>
              <a:rPr lang="en-US" dirty="0">
                <a:solidFill>
                  <a:schemeClr val="tx1"/>
                </a:solidFill>
              </a:rPr>
              <a:t>Promoting and achieving high data quality standards</a:t>
            </a:r>
          </a:p>
          <a:p>
            <a:r>
              <a:rPr lang="en-US" dirty="0">
                <a:solidFill>
                  <a:schemeClr val="tx1"/>
                </a:solidFill>
              </a:rPr>
              <a:t>Resolving data integrity issues across stakeholders</a:t>
            </a:r>
          </a:p>
        </p:txBody>
      </p:sp>
      <p:sp>
        <p:nvSpPr>
          <p:cNvPr id="13" name="TextBox 12"/>
          <p:cNvSpPr txBox="1"/>
          <p:nvPr/>
        </p:nvSpPr>
        <p:spPr>
          <a:xfrm>
            <a:off x="642557" y="1098444"/>
            <a:ext cx="2632740" cy="400110"/>
          </a:xfrm>
          <a:prstGeom prst="rect">
            <a:avLst/>
          </a:prstGeom>
          <a:noFill/>
        </p:spPr>
        <p:txBody>
          <a:bodyPr wrap="square" rtlCol="0">
            <a:spAutoFit/>
          </a:bodyPr>
          <a:lstStyle/>
          <a:p>
            <a:r>
              <a:rPr lang="en-US" sz="2000" dirty="0">
                <a:solidFill>
                  <a:srgbClr val="C00000"/>
                </a:solidFill>
                <a:latin typeface="Segoe UI Light" panose="020B0502040204020203" pitchFamily="34" charset="0"/>
                <a:cs typeface="Segoe UI Light" panose="020B0502040204020203" pitchFamily="34" charset="0"/>
              </a:rPr>
              <a:t>Accountabilities</a:t>
            </a:r>
            <a:endParaRPr lang="en-US" sz="2000" dirty="0">
              <a:solidFill>
                <a:srgbClr val="C00000"/>
              </a:solidFill>
              <a:latin typeface="Segoe UI" panose="020B0502040204020203" pitchFamily="34" charset="0"/>
              <a:cs typeface="Segoe UI" panose="020B0502040204020203" pitchFamily="34" charset="0"/>
            </a:endParaRPr>
          </a:p>
        </p:txBody>
      </p:sp>
      <p:sp>
        <p:nvSpPr>
          <p:cNvPr id="14" name="TextBox 13"/>
          <p:cNvSpPr txBox="1"/>
          <p:nvPr/>
        </p:nvSpPr>
        <p:spPr>
          <a:xfrm>
            <a:off x="4606198" y="1404640"/>
            <a:ext cx="3657600" cy="1292662"/>
          </a:xfrm>
          <a:prstGeom prst="rect">
            <a:avLst/>
          </a:prstGeom>
          <a:noFill/>
        </p:spPr>
        <p:txBody>
          <a:bodyPr wrap="square" rtlCol="0">
            <a:spAutoFit/>
          </a:bodyPr>
          <a:lstStyle>
            <a:defPPr>
              <a:defRPr lang="en-US"/>
            </a:defPPr>
            <a:lvl1pPr marL="171450" indent="-171450">
              <a:lnSpc>
                <a:spcPct val="130000"/>
              </a:lnSpc>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stStyle>
          <a:p>
            <a:r>
              <a:rPr lang="en-US" dirty="0">
                <a:solidFill>
                  <a:schemeClr val="tx1"/>
                </a:solidFill>
              </a:rPr>
              <a:t>5+ years of industry experience </a:t>
            </a:r>
          </a:p>
          <a:p>
            <a:r>
              <a:rPr lang="en-US" dirty="0">
                <a:solidFill>
                  <a:schemeClr val="tx1"/>
                </a:solidFill>
              </a:rPr>
              <a:t>Proficient with Office (Excel, Word, PowerPoint). Can learn to use Power Pivot</a:t>
            </a:r>
          </a:p>
          <a:p>
            <a:r>
              <a:rPr lang="en-US" dirty="0">
                <a:solidFill>
                  <a:schemeClr val="tx1"/>
                </a:solidFill>
              </a:rPr>
              <a:t>Understands data relationships, data process flows. May know SQL.</a:t>
            </a:r>
          </a:p>
        </p:txBody>
      </p:sp>
      <p:sp>
        <p:nvSpPr>
          <p:cNvPr id="15" name="TextBox 14"/>
          <p:cNvSpPr txBox="1"/>
          <p:nvPr/>
        </p:nvSpPr>
        <p:spPr>
          <a:xfrm>
            <a:off x="4620343" y="1091551"/>
            <a:ext cx="2632740" cy="400110"/>
          </a:xfrm>
          <a:prstGeom prst="rect">
            <a:avLst/>
          </a:prstGeom>
          <a:noFill/>
        </p:spPr>
        <p:txBody>
          <a:bodyPr wrap="square" rtlCol="0">
            <a:spAutoFit/>
          </a:bodyPr>
          <a:lstStyle/>
          <a:p>
            <a:r>
              <a:rPr lang="en-US" sz="2000" dirty="0">
                <a:solidFill>
                  <a:srgbClr val="C00000"/>
                </a:solidFill>
                <a:latin typeface="Segoe UI Light" panose="020B0502040204020203" pitchFamily="34" charset="0"/>
                <a:cs typeface="Segoe UI Light" panose="020B0502040204020203" pitchFamily="34" charset="0"/>
              </a:rPr>
              <a:t>Skills</a:t>
            </a:r>
            <a:endParaRPr lang="en-US" sz="2000" dirty="0">
              <a:solidFill>
                <a:srgbClr val="C00000"/>
              </a:solidFill>
              <a:latin typeface="Segoe UI" panose="020B0502040204020203" pitchFamily="34" charset="0"/>
              <a:cs typeface="Segoe UI" panose="020B0502040204020203" pitchFamily="34" charset="0"/>
            </a:endParaRPr>
          </a:p>
        </p:txBody>
      </p:sp>
      <p:sp>
        <p:nvSpPr>
          <p:cNvPr id="16" name="TextBox 15"/>
          <p:cNvSpPr txBox="1"/>
          <p:nvPr/>
        </p:nvSpPr>
        <p:spPr>
          <a:xfrm>
            <a:off x="4606198" y="3361323"/>
            <a:ext cx="3749040" cy="2468880"/>
          </a:xfrm>
          <a:prstGeom prst="rect">
            <a:avLst/>
          </a:prstGeom>
          <a:noFill/>
        </p:spPr>
        <p:txBody>
          <a:bodyPr wrap="square" rtlCol="0">
            <a:spAutoFit/>
          </a:bodyPr>
          <a:lstStyle>
            <a:defPPr>
              <a:defRPr lang="en-US"/>
            </a:defPPr>
            <a:lvl1pPr marL="171450" indent="-171450">
              <a:lnSpc>
                <a:spcPct val="130000"/>
              </a:lnSpc>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stStyle>
          <a:p>
            <a:r>
              <a:rPr lang="en-US" dirty="0">
                <a:solidFill>
                  <a:schemeClr val="tx1"/>
                </a:solidFill>
              </a:rPr>
              <a:t>Analyzes data for quality (particularly as part of BI work), reconciles data issues</a:t>
            </a:r>
          </a:p>
          <a:p>
            <a:r>
              <a:rPr lang="en-US" dirty="0">
                <a:solidFill>
                  <a:schemeClr val="tx1"/>
                </a:solidFill>
              </a:rPr>
              <a:t>Identifies and acquires new data sources</a:t>
            </a:r>
          </a:p>
          <a:p>
            <a:r>
              <a:rPr lang="en-US" dirty="0">
                <a:solidFill>
                  <a:schemeClr val="tx1"/>
                </a:solidFill>
              </a:rPr>
              <a:t>Actively analyzes data for ‘semantic’ quality</a:t>
            </a:r>
          </a:p>
          <a:p>
            <a:r>
              <a:rPr lang="en-US" dirty="0">
                <a:solidFill>
                  <a:schemeClr val="tx1"/>
                </a:solidFill>
              </a:rPr>
              <a:t>Drives resolution of data integrity issues across business and technical stakeholders. Leads and / or participates in MDM / EIM / DQ initiatives </a:t>
            </a:r>
          </a:p>
          <a:p>
            <a:r>
              <a:rPr lang="en-US" dirty="0">
                <a:solidFill>
                  <a:schemeClr val="tx1"/>
                </a:solidFill>
              </a:rPr>
              <a:t>Creates and maintains business metadata, references data values and meanings, and / or master data values and meanings</a:t>
            </a:r>
          </a:p>
        </p:txBody>
      </p:sp>
      <p:sp>
        <p:nvSpPr>
          <p:cNvPr id="17" name="TextBox 16"/>
          <p:cNvSpPr txBox="1"/>
          <p:nvPr/>
        </p:nvSpPr>
        <p:spPr>
          <a:xfrm>
            <a:off x="4620343" y="3048234"/>
            <a:ext cx="2632740" cy="400110"/>
          </a:xfrm>
          <a:prstGeom prst="rect">
            <a:avLst/>
          </a:prstGeom>
          <a:noFill/>
        </p:spPr>
        <p:txBody>
          <a:bodyPr wrap="square" rtlCol="0">
            <a:spAutoFit/>
          </a:bodyPr>
          <a:lstStyle/>
          <a:p>
            <a:r>
              <a:rPr lang="en-US" sz="2000" dirty="0">
                <a:solidFill>
                  <a:srgbClr val="C00000"/>
                </a:solidFill>
                <a:latin typeface="Segoe UI Light" panose="020B0502040204020203" pitchFamily="34" charset="0"/>
                <a:cs typeface="Segoe UI Light" panose="020B0502040204020203" pitchFamily="34" charset="0"/>
              </a:rPr>
              <a:t>Work Activities</a:t>
            </a:r>
            <a:endParaRPr lang="en-US" sz="2000" dirty="0">
              <a:solidFill>
                <a:srgbClr val="C00000"/>
              </a:solidFill>
              <a:latin typeface="Segoe UI" panose="020B0502040204020203" pitchFamily="34" charset="0"/>
              <a:cs typeface="Segoe UI" panose="020B0502040204020203" pitchFamily="34" charset="0"/>
            </a:endParaRPr>
          </a:p>
        </p:txBody>
      </p:sp>
      <p:sp>
        <p:nvSpPr>
          <p:cNvPr id="18" name="TextBox 17"/>
          <p:cNvSpPr txBox="1"/>
          <p:nvPr/>
        </p:nvSpPr>
        <p:spPr>
          <a:xfrm>
            <a:off x="628414" y="3361323"/>
            <a:ext cx="3657600" cy="1828800"/>
          </a:xfrm>
          <a:prstGeom prst="rect">
            <a:avLst/>
          </a:prstGeom>
          <a:noFill/>
        </p:spPr>
        <p:txBody>
          <a:bodyPr wrap="square" rtlCol="0">
            <a:spAutoFit/>
          </a:bodyPr>
          <a:lstStyle>
            <a:defPPr>
              <a:defRPr lang="en-US"/>
            </a:defPPr>
            <a:lvl1pPr marL="171450" indent="-171450">
              <a:lnSpc>
                <a:spcPct val="130000"/>
              </a:lnSpc>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stStyle>
          <a:p>
            <a:r>
              <a:rPr lang="en-US" dirty="0">
                <a:solidFill>
                  <a:schemeClr val="tx1"/>
                </a:solidFill>
              </a:rPr>
              <a:t>Process and detail oriented with great organizational skills</a:t>
            </a:r>
          </a:p>
          <a:p>
            <a:r>
              <a:rPr lang="en-US" dirty="0">
                <a:solidFill>
                  <a:schemeClr val="tx1"/>
                </a:solidFill>
              </a:rPr>
              <a:t>Prides himself on his creative resourcefulness, passion for quality and great interpersonal skills</a:t>
            </a:r>
          </a:p>
          <a:p>
            <a:r>
              <a:rPr lang="en-US" dirty="0">
                <a:solidFill>
                  <a:schemeClr val="tx1"/>
                </a:solidFill>
              </a:rPr>
              <a:t>A ‘de facto’ steward because of deep industry expertise and understanding of his organization’s data sources </a:t>
            </a:r>
          </a:p>
        </p:txBody>
      </p:sp>
      <p:sp>
        <p:nvSpPr>
          <p:cNvPr id="19" name="TextBox 18"/>
          <p:cNvSpPr txBox="1"/>
          <p:nvPr/>
        </p:nvSpPr>
        <p:spPr>
          <a:xfrm>
            <a:off x="642557" y="3048234"/>
            <a:ext cx="2632740" cy="400110"/>
          </a:xfrm>
          <a:prstGeom prst="rect">
            <a:avLst/>
          </a:prstGeom>
          <a:noFill/>
        </p:spPr>
        <p:txBody>
          <a:bodyPr wrap="square" rtlCol="0">
            <a:spAutoFit/>
          </a:bodyPr>
          <a:lstStyle/>
          <a:p>
            <a:r>
              <a:rPr lang="en-US" sz="2000" dirty="0">
                <a:solidFill>
                  <a:srgbClr val="C00000"/>
                </a:solidFill>
                <a:latin typeface="Segoe UI Light" panose="020B0502040204020203" pitchFamily="34" charset="0"/>
                <a:cs typeface="Segoe UI Light" panose="020B0502040204020203" pitchFamily="34" charset="0"/>
              </a:rPr>
              <a:t>Perspectives</a:t>
            </a:r>
            <a:endParaRPr lang="en-US" sz="2000" dirty="0">
              <a:solidFill>
                <a:srgbClr val="C00000"/>
              </a:solidFill>
              <a:latin typeface="Segoe UI" panose="020B0502040204020203" pitchFamily="34" charset="0"/>
              <a:cs typeface="Segoe UI" panose="020B0502040204020203" pitchFamily="34" charset="0"/>
            </a:endParaRPr>
          </a:p>
        </p:txBody>
      </p:sp>
      <p:sp>
        <p:nvSpPr>
          <p:cNvPr id="20" name="TextBox 19"/>
          <p:cNvSpPr txBox="1"/>
          <p:nvPr/>
        </p:nvSpPr>
        <p:spPr>
          <a:xfrm>
            <a:off x="6160810" y="6355724"/>
            <a:ext cx="6021457" cy="276999"/>
          </a:xfrm>
          <a:prstGeom prst="rect">
            <a:avLst/>
          </a:prstGeom>
          <a:noFill/>
        </p:spPr>
        <p:txBody>
          <a:bodyPr wrap="none" rtlCol="0">
            <a:spAutoFit/>
          </a:bodyPr>
          <a:lstStyle/>
          <a:p>
            <a:r>
              <a:rPr lang="en-US" sz="1200" dirty="0" smtClean="0"/>
              <a:t>Source: </a:t>
            </a:r>
            <a:r>
              <a:rPr lang="en-US" sz="1200" dirty="0"/>
              <a:t>pugetsound.sqlpass.org/.../2013-11-13%20Matthew%20Roche%20Power%20BI.pptx </a:t>
            </a:r>
          </a:p>
        </p:txBody>
      </p:sp>
      <p:sp>
        <p:nvSpPr>
          <p:cNvPr id="2" name="Rectangle 1"/>
          <p:cNvSpPr/>
          <p:nvPr/>
        </p:nvSpPr>
        <p:spPr>
          <a:xfrm>
            <a:off x="145960" y="5402645"/>
            <a:ext cx="8879705" cy="1384995"/>
          </a:xfrm>
          <a:prstGeom prst="rect">
            <a:avLst/>
          </a:prstGeom>
        </p:spPr>
        <p:txBody>
          <a:bodyPr wrap="square">
            <a:spAutoFit/>
          </a:bodyPr>
          <a:lstStyle/>
          <a:p>
            <a:r>
              <a:rPr lang="en-US" sz="2800" dirty="0">
                <a:solidFill>
                  <a:srgbClr val="D40E8C"/>
                </a:solidFill>
                <a:latin typeface="Segoe UI" panose="020B0502040204020203" pitchFamily="34" charset="0"/>
                <a:ea typeface="Verdana" charset="0"/>
                <a:cs typeface="Segoe UI" panose="020B0502040204020203" pitchFamily="34" charset="0"/>
              </a:rPr>
              <a:t>Data Steward</a:t>
            </a:r>
          </a:p>
          <a:p>
            <a:pPr marL="914400" lvl="1" indent="-457200">
              <a:buFont typeface="Arial" panose="020B0604020202020204" pitchFamily="34" charset="0"/>
              <a:buChar char="•"/>
            </a:pPr>
            <a:r>
              <a:rPr lang="en-US" sz="2800" dirty="0">
                <a:solidFill>
                  <a:srgbClr val="D40E8C"/>
                </a:solidFill>
                <a:latin typeface="Segoe UI" panose="020B0502040204020203" pitchFamily="34" charset="0"/>
                <a:ea typeface="Verdana" charset="0"/>
                <a:cs typeface="Segoe UI" panose="020B0502040204020203" pitchFamily="34" charset="0"/>
              </a:rPr>
              <a:t>Understand what data is available &amp; how to get it</a:t>
            </a:r>
          </a:p>
          <a:p>
            <a:pPr marL="914400" lvl="1" indent="-457200">
              <a:buFont typeface="Arial" panose="020B0604020202020204" pitchFamily="34" charset="0"/>
              <a:buChar char="•"/>
            </a:pPr>
            <a:r>
              <a:rPr lang="en-US" sz="2800" dirty="0">
                <a:solidFill>
                  <a:srgbClr val="D40E8C"/>
                </a:solidFill>
                <a:latin typeface="Segoe UI" panose="020B0502040204020203" pitchFamily="34" charset="0"/>
                <a:ea typeface="Verdana" charset="0"/>
                <a:cs typeface="Segoe UI" panose="020B0502040204020203" pitchFamily="34" charset="0"/>
              </a:rPr>
              <a:t>Data requires documentation</a:t>
            </a:r>
          </a:p>
        </p:txBody>
      </p:sp>
    </p:spTree>
    <p:extLst>
      <p:ext uri="{BB962C8B-B14F-4D97-AF65-F5344CB8AC3E}">
        <p14:creationId xmlns:p14="http://schemas.microsoft.com/office/powerpoint/2010/main" val="239595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What is Data Governance</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17" name="Definitions"/>
          <p:cNvSpPr txBox="1">
            <a:spLocks/>
          </p:cNvSpPr>
          <p:nvPr/>
        </p:nvSpPr>
        <p:spPr>
          <a:xfrm>
            <a:off x="458787" y="1306008"/>
            <a:ext cx="10969625" cy="472598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a:buNone/>
              <a:defRPr sz="4000" b="0" i="0" kern="1200">
                <a:solidFill>
                  <a:schemeClr val="accent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800" dirty="0" smtClean="0">
                <a:solidFill>
                  <a:schemeClr val="tx2"/>
                </a:solidFill>
              </a:rPr>
              <a:t>A process that defines the handling of data and information processes</a:t>
            </a:r>
            <a:r>
              <a:rPr lang="en-US" sz="2800" dirty="0">
                <a:solidFill>
                  <a:schemeClr val="tx2"/>
                </a:solidFill>
              </a:rPr>
              <a:t>. It defines rules for the creation, access and modification of the data.  It describes how to identify and resolve issues arising from non-compliance.</a:t>
            </a:r>
          </a:p>
          <a:p>
            <a:pPr algn="l"/>
            <a:endParaRPr lang="en-US" sz="2800" dirty="0" smtClean="0">
              <a:solidFill>
                <a:schemeClr val="tx2"/>
              </a:solidFill>
            </a:endParaRPr>
          </a:p>
          <a:p>
            <a:pPr marL="457200" indent="-457200" algn="l">
              <a:buFont typeface="Arial" panose="020B0604020202020204" pitchFamily="34" charset="0"/>
              <a:buChar char="•"/>
            </a:pPr>
            <a:r>
              <a:rPr lang="en-US" sz="2800" dirty="0" smtClean="0">
                <a:solidFill>
                  <a:schemeClr val="tx2"/>
                </a:solidFill>
              </a:rPr>
              <a:t>Process</a:t>
            </a:r>
          </a:p>
          <a:p>
            <a:pPr marL="457200" indent="-457200" algn="l">
              <a:buFont typeface="Arial" panose="020B0604020202020204" pitchFamily="34" charset="0"/>
              <a:buChar char="•"/>
            </a:pPr>
            <a:r>
              <a:rPr lang="en-US" sz="2800" dirty="0" smtClean="0">
                <a:solidFill>
                  <a:schemeClr val="tx2"/>
                </a:solidFill>
              </a:rPr>
              <a:t>People</a:t>
            </a:r>
          </a:p>
          <a:p>
            <a:pPr marL="457200" indent="-457200" algn="l">
              <a:buFont typeface="Arial" panose="020B0604020202020204" pitchFamily="34" charset="0"/>
              <a:buChar char="•"/>
            </a:pPr>
            <a:r>
              <a:rPr lang="en-US" sz="2800" dirty="0">
                <a:solidFill>
                  <a:schemeClr val="tx2"/>
                </a:solidFill>
              </a:rPr>
              <a:t>Artifacts</a:t>
            </a:r>
            <a:endParaRPr lang="en-US" sz="2800" dirty="0" smtClean="0">
              <a:solidFill>
                <a:schemeClr val="tx2"/>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9685" y="2884238"/>
            <a:ext cx="2742857" cy="2742857"/>
          </a:xfrm>
          <a:prstGeom prst="rect">
            <a:avLst/>
          </a:prstGeom>
        </p:spPr>
      </p:pic>
      <p:sp>
        <p:nvSpPr>
          <p:cNvPr id="20" name="TextBox 19"/>
          <p:cNvSpPr txBox="1"/>
          <p:nvPr/>
        </p:nvSpPr>
        <p:spPr>
          <a:xfrm>
            <a:off x="8600302" y="4805542"/>
            <a:ext cx="1495169" cy="430887"/>
          </a:xfrm>
          <a:prstGeom prst="rect">
            <a:avLst/>
          </a:prstGeom>
          <a:noFill/>
        </p:spPr>
        <p:txBody>
          <a:bodyPr wrap="square" lIns="0" tIns="0" rIns="0" bIns="0" rtlCol="0">
            <a:spAutoFit/>
          </a:bodyPr>
          <a:lstStyle/>
          <a:p>
            <a:r>
              <a:rPr lang="en-US" sz="2800" b="1" dirty="0" smtClean="0">
                <a:solidFill>
                  <a:schemeClr val="bg1"/>
                </a:solidFill>
                <a:latin typeface="Arial Black" panose="020B0A04020102020204" pitchFamily="34" charset="0"/>
              </a:rPr>
              <a:t>CHAOS</a:t>
            </a:r>
            <a:endParaRPr lang="en-US" sz="2800" b="1" dirty="0">
              <a:solidFill>
                <a:schemeClr val="bg1"/>
              </a:solidFill>
              <a:latin typeface="Arial Black" panose="020B0A04020102020204" pitchFamily="34" charset="0"/>
            </a:endParaRPr>
          </a:p>
        </p:txBody>
      </p:sp>
      <p:sp>
        <p:nvSpPr>
          <p:cNvPr id="21" name="TextBox 20"/>
          <p:cNvSpPr txBox="1"/>
          <p:nvPr/>
        </p:nvSpPr>
        <p:spPr>
          <a:xfrm>
            <a:off x="8800069" y="3269354"/>
            <a:ext cx="1095634" cy="430887"/>
          </a:xfrm>
          <a:prstGeom prst="rect">
            <a:avLst/>
          </a:prstGeom>
          <a:noFill/>
        </p:spPr>
        <p:txBody>
          <a:bodyPr wrap="square" lIns="0" tIns="0" rIns="0" bIns="0" rtlCol="0">
            <a:spAutoFit/>
          </a:bodyPr>
          <a:lstStyle/>
          <a:p>
            <a:r>
              <a:rPr lang="en-US" sz="2800" b="1" dirty="0" smtClean="0">
                <a:solidFill>
                  <a:schemeClr val="bg1"/>
                </a:solidFill>
                <a:latin typeface="Arial Black" panose="020B0A04020102020204" pitchFamily="34" charset="0"/>
              </a:rPr>
              <a:t>DATA</a:t>
            </a:r>
            <a:endParaRPr lang="en-US" sz="2800" b="1" dirty="0">
              <a:solidFill>
                <a:schemeClr val="bg1"/>
              </a:solidFill>
              <a:latin typeface="Arial Black" panose="020B0A04020102020204" pitchFamily="34" charset="0"/>
            </a:endParaRPr>
          </a:p>
        </p:txBody>
      </p:sp>
      <p:sp>
        <p:nvSpPr>
          <p:cNvPr id="22" name="Oval 21"/>
          <p:cNvSpPr/>
          <p:nvPr/>
        </p:nvSpPr>
        <p:spPr>
          <a:xfrm>
            <a:off x="515936" y="4397906"/>
            <a:ext cx="1941513" cy="654154"/>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224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Data Governance Artifacts</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4" name="Content Placeholder 2"/>
          <p:cNvSpPr txBox="1">
            <a:spLocks/>
          </p:cNvSpPr>
          <p:nvPr/>
        </p:nvSpPr>
        <p:spPr>
          <a:xfrm>
            <a:off x="5523187" y="1417779"/>
            <a:ext cx="4335517" cy="2859744"/>
          </a:xfrm>
          <a:prstGeom prst="rect">
            <a:avLst/>
          </a:prstGeom>
        </p:spPr>
        <p:txBody>
          <a:bodyPr vert="horz" lIns="91440" tIns="137160" rIns="91440" bIns="45720" rtlCol="0">
            <a:normAutofit/>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228600" indent="-228600" algn="l" defTabSz="457200" rtl="0" eaLnBrk="1" latinLnBrk="0" hangingPunct="1">
              <a:spcBef>
                <a:spcPts val="600"/>
              </a:spcBef>
              <a:spcAft>
                <a:spcPts val="600"/>
              </a:spcAft>
              <a:buFont typeface="Arial"/>
              <a:buChar char="•"/>
              <a:defRPr sz="2000" kern="1200">
                <a:solidFill>
                  <a:schemeClr val="accent3"/>
                </a:solidFill>
                <a:latin typeface="+mn-lt"/>
                <a:ea typeface="+mn-ea"/>
                <a:cs typeface="+mn-cs"/>
              </a:defRPr>
            </a:lvl2pPr>
            <a:lvl3pPr marL="628650" indent="-233363"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969963" indent="-165100"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370013" indent="-173038"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500"/>
              </a:spcBef>
              <a:spcAft>
                <a:spcPts val="500"/>
              </a:spcAft>
            </a:pPr>
            <a:endParaRPr lang="en-US" dirty="0">
              <a:solidFill>
                <a:schemeClr val="tx1"/>
              </a:solidFill>
            </a:endParaRPr>
          </a:p>
        </p:txBody>
      </p:sp>
      <p:sp>
        <p:nvSpPr>
          <p:cNvPr id="5" name="Content Placeholder 1"/>
          <p:cNvSpPr txBox="1">
            <a:spLocks/>
          </p:cNvSpPr>
          <p:nvPr/>
        </p:nvSpPr>
        <p:spPr>
          <a:xfrm>
            <a:off x="609600" y="1164076"/>
            <a:ext cx="10969625" cy="496171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a:buNone/>
              <a:defRPr sz="3200" b="0" i="0" kern="1200">
                <a:solidFill>
                  <a:schemeClr val="tx2"/>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smtClean="0"/>
              <a:t>Business Glossary / Enterprise Data Dictionary</a:t>
            </a:r>
          </a:p>
          <a:p>
            <a:pPr marL="457200" indent="-457200" algn="l">
              <a:buFont typeface="Arial" panose="020B0604020202020204" pitchFamily="34" charset="0"/>
              <a:buChar char="•"/>
            </a:pPr>
            <a:r>
              <a:rPr lang="en-US" dirty="0" smtClean="0"/>
              <a:t>Analysis Products</a:t>
            </a:r>
          </a:p>
          <a:p>
            <a:pPr marL="457200" indent="-457200" algn="l">
              <a:buFont typeface="Arial" panose="020B0604020202020204" pitchFamily="34" charset="0"/>
              <a:buChar char="•"/>
            </a:pPr>
            <a:r>
              <a:rPr lang="en-US" dirty="0" smtClean="0"/>
              <a:t>Data Management</a:t>
            </a:r>
          </a:p>
          <a:p>
            <a:pPr marL="457200" indent="-457200" algn="l">
              <a:buFont typeface="Arial" panose="020B0604020202020204" pitchFamily="34" charset="0"/>
              <a:buChar char="•"/>
            </a:pPr>
            <a:r>
              <a:rPr lang="en-US" dirty="0" smtClean="0"/>
              <a:t>Security</a:t>
            </a:r>
          </a:p>
          <a:p>
            <a:pPr marL="457200" indent="-457200" algn="l">
              <a:buFont typeface="Arial" panose="020B0604020202020204" pitchFamily="34" charset="0"/>
              <a:buChar char="•"/>
            </a:pPr>
            <a:r>
              <a:rPr lang="en-US" dirty="0" smtClean="0"/>
              <a:t>Data Cleanup / Purge / Archiving</a:t>
            </a:r>
          </a:p>
          <a:p>
            <a:pPr marL="457200" indent="-457200" algn="l">
              <a:buFont typeface="Arial" panose="020B0604020202020204" pitchFamily="34" charset="0"/>
              <a:buChar char="•"/>
            </a:pPr>
            <a:r>
              <a:rPr lang="en-US" dirty="0" smtClean="0"/>
              <a:t>Information Infrastructure</a:t>
            </a:r>
          </a:p>
          <a:p>
            <a:pPr marL="457200" indent="-457200" algn="l">
              <a:spcAft>
                <a:spcPts val="500"/>
              </a:spcAft>
              <a:buFont typeface="Arial" panose="020B0604020202020204" pitchFamily="34" charset="0"/>
              <a:buChar char="•"/>
            </a:pPr>
            <a:r>
              <a:rPr lang="en-US" dirty="0" smtClean="0"/>
              <a:t>Education</a:t>
            </a:r>
          </a:p>
          <a:p>
            <a:pPr marL="457200" indent="-457200" algn="l">
              <a:spcAft>
                <a:spcPts val="500"/>
              </a:spcAft>
              <a:buFont typeface="Arial" panose="020B0604020202020204" pitchFamily="34" charset="0"/>
              <a:buChar char="•"/>
            </a:pPr>
            <a:r>
              <a:rPr lang="en-US" dirty="0" smtClean="0"/>
              <a:t>Resource Recommendation</a:t>
            </a:r>
          </a:p>
          <a:p>
            <a:pPr marL="457200" indent="-457200" algn="l">
              <a:spcAft>
                <a:spcPts val="500"/>
              </a:spcAft>
              <a:buFont typeface="Arial" panose="020B0604020202020204" pitchFamily="34" charset="0"/>
              <a:buChar char="•"/>
            </a:pPr>
            <a:r>
              <a:rPr lang="en-US" dirty="0" smtClean="0"/>
              <a:t>DB Release Management Protocol</a:t>
            </a:r>
          </a:p>
          <a:p>
            <a:pPr marL="457200" indent="-457200" algn="l">
              <a:spcAft>
                <a:spcPts val="500"/>
              </a:spcAft>
              <a:buFont typeface="Arial" panose="020B0604020202020204" pitchFamily="34" charset="0"/>
              <a:buChar char="•"/>
            </a:pPr>
            <a:r>
              <a:rPr lang="en-US" dirty="0" smtClean="0"/>
              <a:t>Success Measures</a:t>
            </a:r>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017" y="4140220"/>
            <a:ext cx="2606040" cy="2743200"/>
          </a:xfrm>
          <a:prstGeom prst="rect">
            <a:avLst/>
          </a:prstGeom>
        </p:spPr>
      </p:pic>
      <p:sp>
        <p:nvSpPr>
          <p:cNvPr id="12" name="Oval Callout 11"/>
          <p:cNvSpPr/>
          <p:nvPr/>
        </p:nvSpPr>
        <p:spPr>
          <a:xfrm>
            <a:off x="8552212" y="3336739"/>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How do I know this is working?</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2511" y="1225480"/>
            <a:ext cx="2834640" cy="1999488"/>
          </a:xfrm>
          <a:prstGeom prst="rect">
            <a:avLst/>
          </a:prstGeom>
        </p:spPr>
      </p:pic>
    </p:spTree>
    <p:extLst>
      <p:ext uri="{BB962C8B-B14F-4D97-AF65-F5344CB8AC3E}">
        <p14:creationId xmlns:p14="http://schemas.microsoft.com/office/powerpoint/2010/main" val="298709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7309" y="689899"/>
            <a:ext cx="10843491" cy="4463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Validating the Output Artifacts</a:t>
            </a:r>
            <a:endParaRPr lang="en-US" dirty="0">
              <a:solidFill>
                <a:srgbClr val="D40E8C"/>
              </a:solidFill>
              <a:latin typeface="Segoe UI" panose="020B0502040204020203" pitchFamily="34" charset="0"/>
              <a:ea typeface="Verdana" charset="0"/>
              <a:cs typeface="Segoe UI" panose="020B0502040204020203" pitchFamily="34" charset="0"/>
            </a:endParaRPr>
          </a:p>
        </p:txBody>
      </p:sp>
      <p:pic>
        <p:nvPicPr>
          <p:cNvPr id="22" name="Picture 2" descr="Image result for report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446" y="162513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9281878" y="1625136"/>
            <a:ext cx="1990725" cy="2066925"/>
          </a:xfrm>
          <a:prstGeom prst="rect">
            <a:avLst/>
          </a:prstGeom>
        </p:spPr>
      </p:pic>
      <p:pic>
        <p:nvPicPr>
          <p:cNvPr id="24" name="Picture 23"/>
          <p:cNvPicPr>
            <a:picLocks noChangeAspect="1"/>
          </p:cNvPicPr>
          <p:nvPr/>
        </p:nvPicPr>
        <p:blipFill>
          <a:blip r:embed="rId5"/>
          <a:stretch>
            <a:fillRect/>
          </a:stretch>
        </p:blipFill>
        <p:spPr>
          <a:xfrm>
            <a:off x="4037062" y="2606699"/>
            <a:ext cx="3810000" cy="2876550"/>
          </a:xfrm>
          <a:prstGeom prst="rect">
            <a:avLst/>
          </a:prstGeom>
        </p:spPr>
      </p:pic>
      <p:sp>
        <p:nvSpPr>
          <p:cNvPr id="25" name="TextBox 24"/>
          <p:cNvSpPr txBox="1"/>
          <p:nvPr/>
        </p:nvSpPr>
        <p:spPr>
          <a:xfrm>
            <a:off x="4834039" y="5544317"/>
            <a:ext cx="2464906" cy="584775"/>
          </a:xfrm>
          <a:prstGeom prst="rect">
            <a:avLst/>
          </a:prstGeom>
          <a:noFill/>
        </p:spPr>
        <p:txBody>
          <a:bodyPr wrap="none" rtlCol="0">
            <a:spAutoFit/>
          </a:bodyPr>
          <a:lstStyle/>
          <a:p>
            <a:r>
              <a:rPr lang="en-US" sz="3200" b="1" dirty="0">
                <a:solidFill>
                  <a:srgbClr val="D40E8C"/>
                </a:solidFill>
                <a:ea typeface="Verdana" charset="0"/>
                <a:cs typeface="Segoe UI" panose="020B0502040204020203" pitchFamily="34" charset="0"/>
              </a:rPr>
              <a:t>Data Analysis</a:t>
            </a:r>
            <a:endParaRPr lang="en-US" sz="3200" b="1" dirty="0">
              <a:solidFill>
                <a:srgbClr val="D40E8C"/>
              </a:solidFill>
              <a:ea typeface="Verdana" charset="0"/>
              <a:cs typeface="Segoe UI" panose="020B0502040204020203" pitchFamily="34" charset="0"/>
            </a:endParaRPr>
          </a:p>
        </p:txBody>
      </p:sp>
      <p:sp>
        <p:nvSpPr>
          <p:cNvPr id="26" name="TextBox 25"/>
          <p:cNvSpPr txBox="1"/>
          <p:nvPr/>
        </p:nvSpPr>
        <p:spPr>
          <a:xfrm>
            <a:off x="1164231" y="3477003"/>
            <a:ext cx="1509131" cy="584775"/>
          </a:xfrm>
          <a:prstGeom prst="rect">
            <a:avLst/>
          </a:prstGeom>
          <a:noFill/>
        </p:spPr>
        <p:txBody>
          <a:bodyPr wrap="none" rtlCol="0">
            <a:spAutoFit/>
          </a:bodyPr>
          <a:lstStyle/>
          <a:p>
            <a:r>
              <a:rPr lang="en-US" sz="3200" b="1" dirty="0">
                <a:solidFill>
                  <a:srgbClr val="D40E8C"/>
                </a:solidFill>
                <a:ea typeface="Verdana" charset="0"/>
                <a:cs typeface="Segoe UI" panose="020B0502040204020203" pitchFamily="34" charset="0"/>
              </a:rPr>
              <a:t>Reports</a:t>
            </a:r>
            <a:endParaRPr lang="en-US" sz="3200" b="1" dirty="0">
              <a:solidFill>
                <a:srgbClr val="D40E8C"/>
              </a:solidFill>
              <a:ea typeface="Verdana" charset="0"/>
              <a:cs typeface="Segoe UI" panose="020B0502040204020203" pitchFamily="34" charset="0"/>
            </a:endParaRPr>
          </a:p>
        </p:txBody>
      </p:sp>
      <p:sp>
        <p:nvSpPr>
          <p:cNvPr id="27" name="TextBox 26"/>
          <p:cNvSpPr txBox="1"/>
          <p:nvPr/>
        </p:nvSpPr>
        <p:spPr>
          <a:xfrm>
            <a:off x="8518519" y="3477003"/>
            <a:ext cx="3247620" cy="584775"/>
          </a:xfrm>
          <a:prstGeom prst="rect">
            <a:avLst/>
          </a:prstGeom>
          <a:solidFill>
            <a:schemeClr val="bg1"/>
          </a:solidFill>
        </p:spPr>
        <p:txBody>
          <a:bodyPr wrap="none" rtlCol="0">
            <a:spAutoFit/>
          </a:bodyPr>
          <a:lstStyle/>
          <a:p>
            <a:r>
              <a:rPr lang="en-US" sz="3200" b="1" dirty="0">
                <a:solidFill>
                  <a:srgbClr val="D40E8C"/>
                </a:solidFill>
                <a:ea typeface="Verdana" charset="0"/>
                <a:cs typeface="Segoe UI" panose="020B0502040204020203" pitchFamily="34" charset="0"/>
              </a:rPr>
              <a:t>Predictive Models</a:t>
            </a:r>
            <a:endParaRPr lang="en-US" sz="3200" b="1" dirty="0">
              <a:solidFill>
                <a:srgbClr val="D40E8C"/>
              </a:solidFill>
              <a:ea typeface="Verdana" charset="0"/>
              <a:cs typeface="Segoe UI" panose="020B0502040204020203" pitchFamily="34" charset="0"/>
            </a:endParaRPr>
          </a:p>
        </p:txBody>
      </p:sp>
    </p:spTree>
    <p:extLst>
      <p:ext uri="{BB962C8B-B14F-4D97-AF65-F5344CB8AC3E}">
        <p14:creationId xmlns:p14="http://schemas.microsoft.com/office/powerpoint/2010/main" val="14840001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7526" y="275946"/>
            <a:ext cx="10376948" cy="671381"/>
          </a:xfrm>
        </p:spPr>
        <p:txBody>
          <a:bodyPr>
            <a:noAutofit/>
          </a:bodyPr>
          <a:lstStyle/>
          <a:p>
            <a:r>
              <a:rPr lang="en-US" sz="4800" dirty="0">
                <a:solidFill>
                  <a:srgbClr val="D40E8C"/>
                </a:solidFill>
                <a:latin typeface="Segoe UI" panose="020B0502040204020203" pitchFamily="34" charset="0"/>
                <a:ea typeface="Verdana" charset="0"/>
                <a:cs typeface="Segoe UI" panose="020B0502040204020203" pitchFamily="34" charset="0"/>
              </a:rPr>
              <a:t>Data Modeling Tools</a:t>
            </a:r>
            <a:endParaRPr lang="en-US" sz="4800" dirty="0">
              <a:solidFill>
                <a:srgbClr val="D40E8C"/>
              </a:solidFill>
              <a:latin typeface="Segoe UI" panose="020B0502040204020203" pitchFamily="34" charset="0"/>
              <a:ea typeface="Verdana" charset="0"/>
              <a:cs typeface="Segoe UI" panose="020B0502040204020203" pitchFamily="34" charset="0"/>
            </a:endParaRPr>
          </a:p>
        </p:txBody>
      </p:sp>
      <p:graphicFrame>
        <p:nvGraphicFramePr>
          <p:cNvPr id="6" name="Table 5"/>
          <p:cNvGraphicFramePr>
            <a:graphicFrameLocks noGrp="1"/>
          </p:cNvGraphicFramePr>
          <p:nvPr>
            <p:extLst/>
          </p:nvPr>
        </p:nvGraphicFramePr>
        <p:xfrm>
          <a:off x="219456" y="1133854"/>
          <a:ext cx="11676888" cy="5106332"/>
        </p:xfrm>
        <a:graphic>
          <a:graphicData uri="http://schemas.openxmlformats.org/drawingml/2006/table">
            <a:tbl>
              <a:tblPr firstRow="1" firstCol="1" bandRow="1">
                <a:tableStyleId>{5C22544A-7EE6-4342-B048-85BDC9FD1C3A}</a:tableStyleId>
              </a:tblPr>
              <a:tblGrid>
                <a:gridCol w="1167689">
                  <a:extLst>
                    <a:ext uri="{9D8B030D-6E8A-4147-A177-3AD203B41FA5}">
                      <a16:colId xmlns:a16="http://schemas.microsoft.com/office/drawing/2014/main" val="20000"/>
                    </a:ext>
                  </a:extLst>
                </a:gridCol>
                <a:gridCol w="864295">
                  <a:extLst>
                    <a:ext uri="{9D8B030D-6E8A-4147-A177-3AD203B41FA5}">
                      <a16:colId xmlns:a16="http://schemas.microsoft.com/office/drawing/2014/main" val="20001"/>
                    </a:ext>
                  </a:extLst>
                </a:gridCol>
                <a:gridCol w="1881648">
                  <a:extLst>
                    <a:ext uri="{9D8B030D-6E8A-4147-A177-3AD203B41FA5}">
                      <a16:colId xmlns:a16="http://schemas.microsoft.com/office/drawing/2014/main" val="20002"/>
                    </a:ext>
                  </a:extLst>
                </a:gridCol>
                <a:gridCol w="757123">
                  <a:extLst>
                    <a:ext uri="{9D8B030D-6E8A-4147-A177-3AD203B41FA5}">
                      <a16:colId xmlns:a16="http://schemas.microsoft.com/office/drawing/2014/main" val="20003"/>
                    </a:ext>
                  </a:extLst>
                </a:gridCol>
                <a:gridCol w="1272845">
                  <a:extLst>
                    <a:ext uri="{9D8B030D-6E8A-4147-A177-3AD203B41FA5}">
                      <a16:colId xmlns:a16="http://schemas.microsoft.com/office/drawing/2014/main" val="20004"/>
                    </a:ext>
                  </a:extLst>
                </a:gridCol>
                <a:gridCol w="978408">
                  <a:extLst>
                    <a:ext uri="{9D8B030D-6E8A-4147-A177-3AD203B41FA5}">
                      <a16:colId xmlns:a16="http://schemas.microsoft.com/office/drawing/2014/main" val="20005"/>
                    </a:ext>
                  </a:extLst>
                </a:gridCol>
                <a:gridCol w="786384">
                  <a:extLst>
                    <a:ext uri="{9D8B030D-6E8A-4147-A177-3AD203B41FA5}">
                      <a16:colId xmlns:a16="http://schemas.microsoft.com/office/drawing/2014/main" val="20006"/>
                    </a:ext>
                  </a:extLst>
                </a:gridCol>
                <a:gridCol w="813816">
                  <a:extLst>
                    <a:ext uri="{9D8B030D-6E8A-4147-A177-3AD203B41FA5}">
                      <a16:colId xmlns:a16="http://schemas.microsoft.com/office/drawing/2014/main" val="20007"/>
                    </a:ext>
                  </a:extLst>
                </a:gridCol>
                <a:gridCol w="1263154">
                  <a:extLst>
                    <a:ext uri="{9D8B030D-6E8A-4147-A177-3AD203B41FA5}">
                      <a16:colId xmlns:a16="http://schemas.microsoft.com/office/drawing/2014/main" val="20008"/>
                    </a:ext>
                  </a:extLst>
                </a:gridCol>
                <a:gridCol w="1891526">
                  <a:extLst>
                    <a:ext uri="{9D8B030D-6E8A-4147-A177-3AD203B41FA5}">
                      <a16:colId xmlns:a16="http://schemas.microsoft.com/office/drawing/2014/main" val="20009"/>
                    </a:ext>
                  </a:extLst>
                </a:gridCol>
              </a:tblGrid>
              <a:tr h="479630">
                <a:tc>
                  <a:txBody>
                    <a:bodyPr/>
                    <a:lstStyle/>
                    <a:p>
                      <a:pPr marL="0" marR="0" algn="ctr">
                        <a:lnSpc>
                          <a:spcPct val="107000"/>
                        </a:lnSpc>
                        <a:spcBef>
                          <a:spcPts val="0"/>
                        </a:spcBef>
                        <a:spcAft>
                          <a:spcPts val="0"/>
                        </a:spcAft>
                      </a:pPr>
                      <a:r>
                        <a:rPr lang="en-US" sz="1100" dirty="0">
                          <a:effectLst/>
                        </a:rPr>
                        <a:t>Tool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gn="ctr">
                        <a:lnSpc>
                          <a:spcPct val="107000"/>
                        </a:lnSpc>
                        <a:spcBef>
                          <a:spcPts val="0"/>
                        </a:spcBef>
                        <a:spcAft>
                          <a:spcPts val="0"/>
                        </a:spcAft>
                      </a:pPr>
                      <a:r>
                        <a:rPr lang="en-US" sz="1100" dirty="0">
                          <a:effectLst/>
                        </a:rPr>
                        <a:t>Creator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gn="ctr">
                        <a:lnSpc>
                          <a:spcPct val="107000"/>
                        </a:lnSpc>
                        <a:spcBef>
                          <a:spcPts val="0"/>
                        </a:spcBef>
                        <a:spcAft>
                          <a:spcPts val="0"/>
                        </a:spcAft>
                      </a:pPr>
                      <a:r>
                        <a:rPr lang="en-US" sz="1100">
                          <a:effectLst/>
                        </a:rPr>
                        <a:t>Supported Database Platforms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gn="ctr">
                        <a:lnSpc>
                          <a:spcPct val="107000"/>
                        </a:lnSpc>
                        <a:spcBef>
                          <a:spcPts val="0"/>
                        </a:spcBef>
                        <a:spcAft>
                          <a:spcPts val="0"/>
                        </a:spcAft>
                      </a:pPr>
                      <a:r>
                        <a:rPr lang="en-US" sz="1100">
                          <a:effectLst/>
                        </a:rPr>
                        <a:t>Supported OSs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gn="ctr">
                        <a:lnSpc>
                          <a:spcPct val="107000"/>
                        </a:lnSpc>
                        <a:spcBef>
                          <a:spcPts val="0"/>
                        </a:spcBef>
                        <a:spcAft>
                          <a:spcPts val="0"/>
                        </a:spcAft>
                      </a:pPr>
                      <a:r>
                        <a:rPr lang="en-US" sz="1100">
                          <a:effectLst/>
                        </a:rPr>
                        <a:t>Supported data models (conceptual, logical, physical)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gn="ctr">
                        <a:lnSpc>
                          <a:spcPct val="107000"/>
                        </a:lnSpc>
                        <a:spcBef>
                          <a:spcPts val="0"/>
                        </a:spcBef>
                        <a:spcAft>
                          <a:spcPts val="0"/>
                        </a:spcAft>
                      </a:pPr>
                      <a:r>
                        <a:rPr lang="en-US" sz="1100">
                          <a:effectLst/>
                        </a:rPr>
                        <a:t>Supported notations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gn="ctr">
                        <a:lnSpc>
                          <a:spcPct val="107000"/>
                        </a:lnSpc>
                        <a:spcBef>
                          <a:spcPts val="0"/>
                        </a:spcBef>
                        <a:spcAft>
                          <a:spcPts val="0"/>
                        </a:spcAft>
                      </a:pPr>
                      <a:r>
                        <a:rPr lang="en-US" sz="1100">
                          <a:effectLst/>
                        </a:rPr>
                        <a:t>Forward Engineering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gn="ctr">
                        <a:lnSpc>
                          <a:spcPct val="107000"/>
                        </a:lnSpc>
                        <a:spcBef>
                          <a:spcPts val="0"/>
                        </a:spcBef>
                        <a:spcAft>
                          <a:spcPts val="0"/>
                        </a:spcAft>
                      </a:pPr>
                      <a:r>
                        <a:rPr lang="en-US" sz="1100" dirty="0">
                          <a:effectLst/>
                        </a:rPr>
                        <a:t>Reverse Engineering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gn="ctr">
                        <a:lnSpc>
                          <a:spcPct val="107000"/>
                        </a:lnSpc>
                        <a:spcBef>
                          <a:spcPts val="0"/>
                        </a:spcBef>
                        <a:spcAft>
                          <a:spcPts val="0"/>
                        </a:spcAft>
                      </a:pPr>
                      <a:r>
                        <a:rPr lang="en-US" sz="1100">
                          <a:effectLst/>
                        </a:rPr>
                        <a:t>Model/database comparison and synchronization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gn="ctr">
                        <a:lnSpc>
                          <a:spcPct val="107000"/>
                        </a:lnSpc>
                        <a:spcBef>
                          <a:spcPts val="0"/>
                        </a:spcBef>
                        <a:spcAft>
                          <a:spcPts val="0"/>
                        </a:spcAft>
                      </a:pPr>
                      <a:r>
                        <a:rPr lang="en-US" sz="1100" dirty="0" smtClean="0">
                          <a:effectLst/>
                        </a:rPr>
                        <a:t>Repository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extLst>
                  <a:ext uri="{0D108BD9-81ED-4DB2-BD59-A6C34878D82A}">
                    <a16:rowId xmlns:a16="http://schemas.microsoft.com/office/drawing/2014/main" val="10000"/>
                  </a:ext>
                </a:extLst>
              </a:tr>
              <a:tr h="744285">
                <a:tc>
                  <a:txBody>
                    <a:bodyPr/>
                    <a:lstStyle/>
                    <a:p>
                      <a:pPr marL="0" marR="0">
                        <a:lnSpc>
                          <a:spcPct val="107000"/>
                        </a:lnSpc>
                        <a:spcBef>
                          <a:spcPts val="0"/>
                        </a:spcBef>
                        <a:spcAft>
                          <a:spcPts val="0"/>
                        </a:spcAft>
                      </a:pPr>
                      <a:r>
                        <a:rPr lang="en-US" sz="1100">
                          <a:effectLst/>
                        </a:rPr>
                        <a:t>ERwin Data Modeler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err="1">
                          <a:effectLst/>
                        </a:rPr>
                        <a:t>ERwin</a:t>
                      </a:r>
                      <a:r>
                        <a:rPr lang="en-US" sz="1100" dirty="0">
                          <a:effectLst/>
                        </a:rPr>
                        <a:t> Inc. (formerly part of CA Technologies)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Access, IBM DB2, Informix, Ingres, MySQL, Oracle, Progress, MS SQL Server, Sybase, Teradata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Windows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Conceptual, logical, physical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IDEF1X, IE (Crows feet), and more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Update database and/or update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Workgroup edition provides collaboration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extLst>
                  <a:ext uri="{0D108BD9-81ED-4DB2-BD59-A6C34878D82A}">
                    <a16:rowId xmlns:a16="http://schemas.microsoft.com/office/drawing/2014/main" val="10001"/>
                  </a:ext>
                </a:extLst>
              </a:tr>
              <a:tr h="1289130">
                <a:tc>
                  <a:txBody>
                    <a:bodyPr/>
                    <a:lstStyle/>
                    <a:p>
                      <a:pPr marL="0" marR="0">
                        <a:lnSpc>
                          <a:spcPct val="107000"/>
                        </a:lnSpc>
                        <a:spcBef>
                          <a:spcPts val="0"/>
                        </a:spcBef>
                        <a:spcAft>
                          <a:spcPts val="0"/>
                        </a:spcAft>
                      </a:pPr>
                      <a:r>
                        <a:rPr lang="en-US" sz="1100">
                          <a:effectLst/>
                        </a:rPr>
                        <a:t>ER/Studio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Embarcadero (acquired by IDERA)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Access, IBM DB2, Informix, Hitachi HiRDB, Firebird, Interbase, MySQL, MS SQL Server, Netezza, Oracle, PostgreSQL, Sybase, Teradata, Visual Foxpro and others via ODBC/ANSI SQL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Windows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Conceptual, logical, physical, ETL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IDEF1X, IE (Crows feet)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Update database and/or update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ER/Studio Repository and Team Server (formerly Portal/CONNECT) for collaboration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extLst>
                  <a:ext uri="{0D108BD9-81ED-4DB2-BD59-A6C34878D82A}">
                    <a16:rowId xmlns:a16="http://schemas.microsoft.com/office/drawing/2014/main" val="10002"/>
                  </a:ext>
                </a:extLst>
              </a:tr>
              <a:tr h="920265">
                <a:tc>
                  <a:txBody>
                    <a:bodyPr/>
                    <a:lstStyle/>
                    <a:p>
                      <a:pPr marL="0" marR="0">
                        <a:lnSpc>
                          <a:spcPct val="107000"/>
                        </a:lnSpc>
                        <a:spcBef>
                          <a:spcPts val="0"/>
                        </a:spcBef>
                        <a:spcAft>
                          <a:spcPts val="0"/>
                        </a:spcAft>
                      </a:pPr>
                      <a:r>
                        <a:rPr lang="en-US" sz="1100">
                          <a:effectLst/>
                        </a:rPr>
                        <a:t>Enterprise Architect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Sparx Systems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IBM DB2, Firebird, InterBase, Informix, Ingres, Access, MS SQL Server, MySQL, SQLite, Oracle, PostgreSQL, Sybase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Windows, Linux, Mac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Conceptual, Logical &amp; Physical + MDA Transform of Logical to Physical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IDEF1X, UML DDL, Information Engineering &amp; ERD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Update database and/or update model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Multi-user collaboration using File, DBMS or Cloud Repository (or transfer via XMI, CVS/TFS or Difference Merge).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extLst>
                  <a:ext uri="{0D108BD9-81ED-4DB2-BD59-A6C34878D82A}">
                    <a16:rowId xmlns:a16="http://schemas.microsoft.com/office/drawing/2014/main" val="10003"/>
                  </a:ext>
                </a:extLst>
              </a:tr>
              <a:tr h="287777">
                <a:tc>
                  <a:txBody>
                    <a:bodyPr/>
                    <a:lstStyle/>
                    <a:p>
                      <a:pPr marL="0" marR="0">
                        <a:lnSpc>
                          <a:spcPct val="107000"/>
                        </a:lnSpc>
                        <a:spcBef>
                          <a:spcPts val="0"/>
                        </a:spcBef>
                        <a:spcAft>
                          <a:spcPts val="0"/>
                        </a:spcAft>
                      </a:pPr>
                      <a:r>
                        <a:rPr lang="en-US" sz="1100">
                          <a:effectLst/>
                        </a:rPr>
                        <a:t>SQL Server Management Studio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MS SQL Server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Windows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Physical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endParaRPr lang="en-US" sz="1100" dirty="0">
                        <a:effectLst/>
                        <a:latin typeface="Calibri" panose="020F0502020204030204" pitchFamily="34" charset="0"/>
                      </a:endParaRPr>
                    </a:p>
                  </a:txBody>
                  <a:tcPr marL="28770" marR="28770" marT="0" marB="0"/>
                </a:tc>
                <a:tc>
                  <a:txBody>
                    <a:bodyPr/>
                    <a:lstStyle/>
                    <a:p>
                      <a:pPr marL="0" marR="0">
                        <a:lnSpc>
                          <a:spcPct val="107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extLst>
                  <a:ext uri="{0D108BD9-81ED-4DB2-BD59-A6C34878D82A}">
                    <a16:rowId xmlns:a16="http://schemas.microsoft.com/office/drawing/2014/main" val="10004"/>
                  </a:ext>
                </a:extLst>
              </a:tr>
              <a:tr h="287777">
                <a:tc>
                  <a:txBody>
                    <a:bodyPr/>
                    <a:lstStyle/>
                    <a:p>
                      <a:pPr marL="0" marR="0">
                        <a:lnSpc>
                          <a:spcPct val="107000"/>
                        </a:lnSpc>
                        <a:spcBef>
                          <a:spcPts val="0"/>
                        </a:spcBef>
                        <a:spcAft>
                          <a:spcPts val="0"/>
                        </a:spcAft>
                      </a:pPr>
                      <a:r>
                        <a:rPr lang="it-IT" sz="1100" dirty="0">
                          <a:effectLst/>
                        </a:rPr>
                        <a:t>Oracle SQL Developer Data Modeler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Oracle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Oracle, MS SQL Server, IBM DB2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Cross-platform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Logical, physical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IDEF1X, IE (Crows feet), and more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Update database and/or update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extLst>
                  <a:ext uri="{0D108BD9-81ED-4DB2-BD59-A6C34878D82A}">
                    <a16:rowId xmlns:a16="http://schemas.microsoft.com/office/drawing/2014/main" val="10005"/>
                  </a:ext>
                </a:extLst>
              </a:tr>
              <a:tr h="479630">
                <a:tc>
                  <a:txBody>
                    <a:bodyPr/>
                    <a:lstStyle/>
                    <a:p>
                      <a:pPr marL="0" marR="0">
                        <a:lnSpc>
                          <a:spcPct val="107000"/>
                        </a:lnSpc>
                        <a:spcBef>
                          <a:spcPts val="0"/>
                        </a:spcBef>
                        <a:spcAft>
                          <a:spcPts val="0"/>
                        </a:spcAft>
                      </a:pPr>
                      <a:r>
                        <a:rPr lang="en-US" sz="1100" dirty="0" err="1">
                          <a:effectLst/>
                        </a:rPr>
                        <a:t>PowerDesigner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Sybase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MS SQL Server, Oracle, PostgreSQL, MySQL, IBM DB2, Informix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Windows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Conceptual, logical, physical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IDEF1X, IE (Crows feet), and more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a:effectLst/>
                        </a:rPr>
                        <a:t>Update database and/or update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tc>
                  <a:txBody>
                    <a:bodyPr/>
                    <a:lstStyle/>
                    <a:p>
                      <a:pPr marL="0" marR="0">
                        <a:lnSpc>
                          <a:spcPct val="107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770" marR="2877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030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Research image courtesy of Gartner, Inc."/>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876" y="824907"/>
            <a:ext cx="5500589" cy="5500589"/>
          </a:xfrm>
          <a:prstGeom prst="rect">
            <a:avLst/>
          </a:prstGeom>
          <a:noFill/>
          <a:ln>
            <a:noFill/>
          </a:ln>
        </p:spPr>
      </p:pic>
      <p:sp>
        <p:nvSpPr>
          <p:cNvPr id="14" name="TextBox 13"/>
          <p:cNvSpPr txBox="1"/>
          <p:nvPr/>
        </p:nvSpPr>
        <p:spPr>
          <a:xfrm>
            <a:off x="2308907" y="6439797"/>
            <a:ext cx="1691594" cy="338554"/>
          </a:xfrm>
          <a:prstGeom prst="rect">
            <a:avLst/>
          </a:prstGeom>
          <a:noFill/>
        </p:spPr>
        <p:txBody>
          <a:bodyPr wrap="square" rtlCol="0">
            <a:spAutoFit/>
          </a:bodyPr>
          <a:lstStyle/>
          <a:p>
            <a:r>
              <a:rPr lang="en-US" sz="1600" dirty="0">
                <a:solidFill>
                  <a:srgbClr val="7030A0"/>
                </a:solidFill>
              </a:rPr>
              <a:t>Data Quality Tools</a:t>
            </a:r>
          </a:p>
        </p:txBody>
      </p:sp>
      <p:sp>
        <p:nvSpPr>
          <p:cNvPr id="8" name="Text Placeholder 7"/>
          <p:cNvSpPr>
            <a:spLocks noGrp="1"/>
          </p:cNvSpPr>
          <p:nvPr>
            <p:ph type="body" sz="quarter" idx="10"/>
          </p:nvPr>
        </p:nvSpPr>
        <p:spPr>
          <a:xfrm>
            <a:off x="954246" y="135083"/>
            <a:ext cx="10376948" cy="690282"/>
          </a:xfrm>
        </p:spPr>
        <p:txBody>
          <a:bodyPr>
            <a:noAutofit/>
          </a:bodyPr>
          <a:lstStyle/>
          <a:p>
            <a:r>
              <a:rPr lang="en-US" sz="4800" dirty="0">
                <a:solidFill>
                  <a:srgbClr val="D40E8C"/>
                </a:solidFill>
                <a:latin typeface="Segoe UI" panose="020B0502040204020203" pitchFamily="34" charset="0"/>
                <a:ea typeface="Verdana" charset="0"/>
                <a:cs typeface="Segoe UI" panose="020B0502040204020203" pitchFamily="34" charset="0"/>
              </a:rPr>
              <a:t>Gartner: Data Tools</a:t>
            </a:r>
            <a:endParaRPr lang="en-US" sz="4800" dirty="0">
              <a:solidFill>
                <a:srgbClr val="D40E8C"/>
              </a:solidFill>
              <a:latin typeface="Segoe UI" panose="020B0502040204020203" pitchFamily="34" charset="0"/>
              <a:ea typeface="Verdana" charset="0"/>
              <a:cs typeface="Segoe UI" panose="020B0502040204020203" pitchFamily="34" charset="0"/>
            </a:endParaRPr>
          </a:p>
        </p:txBody>
      </p:sp>
      <p:sp>
        <p:nvSpPr>
          <p:cNvPr id="17" name="TextBox 16"/>
          <p:cNvSpPr txBox="1"/>
          <p:nvPr/>
        </p:nvSpPr>
        <p:spPr>
          <a:xfrm>
            <a:off x="7520728" y="6439797"/>
            <a:ext cx="3348164" cy="338554"/>
          </a:xfrm>
          <a:prstGeom prst="rect">
            <a:avLst/>
          </a:prstGeom>
          <a:solidFill>
            <a:schemeClr val="bg1"/>
          </a:solidFill>
        </p:spPr>
        <p:txBody>
          <a:bodyPr wrap="square" rtlCol="0">
            <a:spAutoFit/>
          </a:bodyPr>
          <a:lstStyle/>
          <a:p>
            <a:pPr algn="ctr"/>
            <a:r>
              <a:rPr lang="en-US" sz="1600" dirty="0" smtClean="0">
                <a:solidFill>
                  <a:srgbClr val="7030A0"/>
                </a:solidFill>
              </a:rPr>
              <a:t>Metadata Management Solutions</a:t>
            </a:r>
            <a:endParaRPr lang="en-US" sz="1600" dirty="0">
              <a:solidFill>
                <a:srgbClr val="7030A0"/>
              </a:solidFill>
            </a:endParaRPr>
          </a:p>
        </p:txBody>
      </p:sp>
      <p:pic>
        <p:nvPicPr>
          <p:cNvPr id="22" name="Picture 21" descr="Research image courtesy of Gartner, Inc."/>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7699" y="824907"/>
            <a:ext cx="5500589" cy="5500589"/>
          </a:xfrm>
          <a:prstGeom prst="rect">
            <a:avLst/>
          </a:prstGeom>
          <a:noFill/>
          <a:ln>
            <a:noFill/>
          </a:ln>
        </p:spPr>
      </p:pic>
    </p:spTree>
    <p:extLst>
      <p:ext uri="{BB962C8B-B14F-4D97-AF65-F5344CB8AC3E}">
        <p14:creationId xmlns:p14="http://schemas.microsoft.com/office/powerpoint/2010/main" val="2031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574669" y="301048"/>
            <a:ext cx="11155680" cy="1027795"/>
          </a:xfrm>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Enterprise Information Management</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74" name="DQS Bottom"/>
          <p:cNvSpPr/>
          <p:nvPr/>
        </p:nvSpPr>
        <p:spPr bwMode="auto">
          <a:xfrm rot="10800000">
            <a:off x="6190261" y="4071766"/>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5" name="MDS bottom"/>
          <p:cNvSpPr/>
          <p:nvPr/>
        </p:nvSpPr>
        <p:spPr bwMode="auto">
          <a:xfrm rot="10800000">
            <a:off x="3218196" y="4085603"/>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6" name="SSIS bottom"/>
          <p:cNvSpPr/>
          <p:nvPr/>
        </p:nvSpPr>
        <p:spPr bwMode="auto">
          <a:xfrm rot="10800000">
            <a:off x="233220" y="4071767"/>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grpSp>
        <p:nvGrpSpPr>
          <p:cNvPr id="77" name="Background"/>
          <p:cNvGrpSpPr/>
          <p:nvPr/>
        </p:nvGrpSpPr>
        <p:grpSpPr>
          <a:xfrm>
            <a:off x="11234" y="2447213"/>
            <a:ext cx="12202519" cy="1658811"/>
            <a:chOff x="1456579" y="2447213"/>
            <a:chExt cx="9418320" cy="1658811"/>
          </a:xfrm>
        </p:grpSpPr>
        <p:sp>
          <p:nvSpPr>
            <p:cNvPr id="78" name="Rectangle 77"/>
            <p:cNvSpPr>
              <a:spLocks noChangeAspect="1"/>
            </p:cNvSpPr>
            <p:nvPr/>
          </p:nvSpPr>
          <p:spPr bwMode="auto">
            <a:xfrm>
              <a:off x="1456579" y="2447235"/>
              <a:ext cx="9418320" cy="1658789"/>
            </a:xfrm>
            <a:prstGeom prst="rect">
              <a:avLst/>
            </a:prstGeom>
            <a:gradFill flip="none" rotWithShape="1">
              <a:gsLst>
                <a:gs pos="0">
                  <a:srgbClr val="5B9BD5">
                    <a:lumMod val="75000"/>
                    <a:alpha val="80000"/>
                  </a:srgbClr>
                </a:gs>
                <a:gs pos="52000">
                  <a:srgbClr val="C00000">
                    <a:alpha val="70000"/>
                  </a:srgbClr>
                </a:gs>
                <a:gs pos="100000">
                  <a:srgbClr val="5B9BD5">
                    <a:lumMod val="50000"/>
                    <a:alpha val="80000"/>
                  </a:srgbClr>
                </a:gs>
              </a:gsLst>
              <a:lin ang="2700000" scaled="1"/>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9" name="Rectangle 78"/>
            <p:cNvSpPr>
              <a:spLocks/>
            </p:cNvSpPr>
            <p:nvPr/>
          </p:nvSpPr>
          <p:spPr bwMode="auto">
            <a:xfrm>
              <a:off x="1456579" y="2447213"/>
              <a:ext cx="9418320" cy="1483131"/>
            </a:xfrm>
            <a:prstGeom prst="rect">
              <a:avLst/>
            </a:prstGeom>
            <a:gradFill flip="none" rotWithShape="1">
              <a:gsLst>
                <a:gs pos="0">
                  <a:srgbClr val="E7E6E6">
                    <a:lumMod val="25000"/>
                  </a:srgbClr>
                </a:gs>
                <a:gs pos="52000">
                  <a:sysClr val="windowText" lastClr="000000">
                    <a:lumMod val="50000"/>
                    <a:lumOff val="50000"/>
                  </a:sysClr>
                </a:gs>
                <a:gs pos="100000">
                  <a:srgbClr val="E7E6E6">
                    <a:lumMod val="2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grpSp>
      <p:sp>
        <p:nvSpPr>
          <p:cNvPr id="80" name="DQS Top"/>
          <p:cNvSpPr>
            <a:spLocks/>
          </p:cNvSpPr>
          <p:nvPr/>
        </p:nvSpPr>
        <p:spPr bwMode="auto">
          <a:xfrm>
            <a:off x="6190261" y="1547537"/>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1" name="MDS top"/>
          <p:cNvSpPr/>
          <p:nvPr/>
        </p:nvSpPr>
        <p:spPr bwMode="auto">
          <a:xfrm>
            <a:off x="3218195" y="1547537"/>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2" name="SSIS top"/>
          <p:cNvSpPr/>
          <p:nvPr/>
        </p:nvSpPr>
        <p:spPr bwMode="auto">
          <a:xfrm>
            <a:off x="233219" y="1547537"/>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3" name="DQS Text"/>
          <p:cNvSpPr/>
          <p:nvPr/>
        </p:nvSpPr>
        <p:spPr>
          <a:xfrm>
            <a:off x="6281701" y="4111326"/>
            <a:ext cx="2560320" cy="1538883"/>
          </a:xfrm>
          <a:prstGeom prst="rect">
            <a:avLst/>
          </a:prstGeom>
        </p:spPr>
        <p:txBody>
          <a:bodyPr wrap="square">
            <a:sp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Knowledge-driven data cleansing</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Corrects and de-duplicates data</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Integrates with Integration Services</a:t>
            </a:r>
          </a:p>
        </p:txBody>
      </p:sp>
      <p:sp>
        <p:nvSpPr>
          <p:cNvPr id="84" name="MDS text"/>
          <p:cNvSpPr txBox="1"/>
          <p:nvPr/>
        </p:nvSpPr>
        <p:spPr>
          <a:xfrm>
            <a:off x="3309635" y="4111326"/>
            <a:ext cx="2560320" cy="1437899"/>
          </a:xfrm>
          <a:prstGeom prst="rect">
            <a:avLst/>
          </a:prstGeom>
          <a:noFill/>
        </p:spPr>
        <p:txBody>
          <a:bodyPr wrap="square" rtlCol="0">
            <a:no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Master data management</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Manages reliable, centralized data</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Broadens its reach with a new Excel Add-in that can leverage Data Quality Services</a:t>
            </a:r>
          </a:p>
        </p:txBody>
      </p:sp>
      <p:sp>
        <p:nvSpPr>
          <p:cNvPr id="85" name="SSIS Text"/>
          <p:cNvSpPr txBox="1">
            <a:spLocks/>
          </p:cNvSpPr>
          <p:nvPr/>
        </p:nvSpPr>
        <p:spPr>
          <a:xfrm>
            <a:off x="324659" y="4111326"/>
            <a:ext cx="2560320" cy="1624967"/>
          </a:xfrm>
          <a:prstGeom prst="rect">
            <a:avLst/>
          </a:prstGeom>
          <a:noFill/>
        </p:spPr>
        <p:txBody>
          <a:bodyPr wrap="square" lIns="67217" tIns="33609" rIns="67217" bIns="33609" rtlCol="0">
            <a:sp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Primarily designed to implement ETL processes</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Provides a robust, flexible, fast, scalable and extensible architecture</a:t>
            </a:r>
          </a:p>
          <a:p>
            <a:pPr marL="129569" indent="-129569" defTabSz="672358">
              <a:spcAft>
                <a:spcPts val="588"/>
              </a:spcAft>
              <a:buSzPct val="100000"/>
              <a:buFont typeface="Arial" pitchFamily="34" charset="0"/>
              <a:buChar char="•"/>
            </a:pPr>
            <a:endParaRPr lang="en-US" sz="809"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a:p>
            <a:pPr marL="129569" indent="-129569" defTabSz="672358">
              <a:spcAft>
                <a:spcPts val="588"/>
              </a:spcAft>
              <a:buSzPct val="100000"/>
              <a:buFont typeface="Arial" pitchFamily="34" charset="0"/>
              <a:buChar char="•"/>
            </a:pPr>
            <a:endParaRPr lang="en-US" sz="809"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p:txBody>
      </p:sp>
      <p:pic>
        <p:nvPicPr>
          <p:cNvPr id="86" name="MDS Pi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0874" y="2627172"/>
            <a:ext cx="2297842" cy="128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DQS Pic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55589" y="2444292"/>
            <a:ext cx="1812544"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SSIS Pict"/>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95602" y="2627172"/>
            <a:ext cx="1418435" cy="128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DQS Logo"/>
          <p:cNvGrpSpPr/>
          <p:nvPr/>
        </p:nvGrpSpPr>
        <p:grpSpPr>
          <a:xfrm>
            <a:off x="6541015" y="1652125"/>
            <a:ext cx="2041693" cy="757242"/>
            <a:chOff x="8253059" y="1652125"/>
            <a:chExt cx="2041693" cy="757242"/>
          </a:xfrm>
        </p:grpSpPr>
        <p:pic>
          <p:nvPicPr>
            <p:cNvPr id="91" name="Picture 90"/>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8253059" y="1652125"/>
              <a:ext cx="2041693" cy="600206"/>
            </a:xfrm>
            <a:prstGeom prst="rect">
              <a:avLst/>
            </a:prstGeom>
          </p:spPr>
        </p:pic>
        <p:sp>
          <p:nvSpPr>
            <p:cNvPr id="92" name="TextBox 91"/>
            <p:cNvSpPr txBox="1"/>
            <p:nvPr/>
          </p:nvSpPr>
          <p:spPr>
            <a:xfrm>
              <a:off x="8253059" y="2079691"/>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Data Quality Services</a:t>
              </a:r>
            </a:p>
          </p:txBody>
        </p:sp>
        <p:sp>
          <p:nvSpPr>
            <p:cNvPr id="93" name="Rectangle 92"/>
            <p:cNvSpPr/>
            <p:nvPr/>
          </p:nvSpPr>
          <p:spPr>
            <a:xfrm>
              <a:off x="9757431" y="1877128"/>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MDS Logo"/>
          <p:cNvGrpSpPr/>
          <p:nvPr/>
        </p:nvGrpSpPr>
        <p:grpSpPr>
          <a:xfrm>
            <a:off x="3568949" y="1652124"/>
            <a:ext cx="2041693" cy="757241"/>
            <a:chOff x="5131663" y="1652124"/>
            <a:chExt cx="2041693" cy="757241"/>
          </a:xfrm>
        </p:grpSpPr>
        <p:pic>
          <p:nvPicPr>
            <p:cNvPr id="95" name="Picture 94"/>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5131663" y="1652124"/>
              <a:ext cx="2041693" cy="600206"/>
            </a:xfrm>
            <a:prstGeom prst="rect">
              <a:avLst/>
            </a:prstGeom>
          </p:spPr>
        </p:pic>
        <p:sp>
          <p:nvSpPr>
            <p:cNvPr id="96" name="TextBox 95"/>
            <p:cNvSpPr txBox="1"/>
            <p:nvPr/>
          </p:nvSpPr>
          <p:spPr>
            <a:xfrm>
              <a:off x="5131663" y="2079689"/>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Master Data Services</a:t>
              </a:r>
            </a:p>
          </p:txBody>
        </p:sp>
        <p:sp>
          <p:nvSpPr>
            <p:cNvPr id="97" name="Rectangle 96"/>
            <p:cNvSpPr/>
            <p:nvPr/>
          </p:nvSpPr>
          <p:spPr>
            <a:xfrm>
              <a:off x="6655847" y="1869931"/>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SSIS Logo"/>
          <p:cNvGrpSpPr/>
          <p:nvPr/>
        </p:nvGrpSpPr>
        <p:grpSpPr>
          <a:xfrm>
            <a:off x="583973" y="1652124"/>
            <a:ext cx="2041693" cy="757241"/>
            <a:chOff x="2010267" y="1652124"/>
            <a:chExt cx="2041693" cy="757241"/>
          </a:xfrm>
        </p:grpSpPr>
        <p:pic>
          <p:nvPicPr>
            <p:cNvPr id="99" name="Picture 98"/>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2010267" y="1652124"/>
              <a:ext cx="2041693" cy="600206"/>
            </a:xfrm>
            <a:prstGeom prst="rect">
              <a:avLst/>
            </a:prstGeom>
          </p:spPr>
        </p:pic>
        <p:sp>
          <p:nvSpPr>
            <p:cNvPr id="100" name="TextBox 99"/>
            <p:cNvSpPr txBox="1"/>
            <p:nvPr/>
          </p:nvSpPr>
          <p:spPr>
            <a:xfrm>
              <a:off x="2010267" y="2079689"/>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Integration Services</a:t>
              </a:r>
            </a:p>
          </p:txBody>
        </p:sp>
        <p:sp>
          <p:nvSpPr>
            <p:cNvPr id="101" name="Rectangle 100"/>
            <p:cNvSpPr/>
            <p:nvPr/>
          </p:nvSpPr>
          <p:spPr>
            <a:xfrm>
              <a:off x="3531911" y="1886402"/>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DV Bottom"/>
          <p:cNvSpPr/>
          <p:nvPr/>
        </p:nvSpPr>
        <p:spPr bwMode="auto">
          <a:xfrm rot="10800000">
            <a:off x="9194329" y="4066854"/>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32" name="DV Top"/>
          <p:cNvSpPr>
            <a:spLocks/>
          </p:cNvSpPr>
          <p:nvPr/>
        </p:nvSpPr>
        <p:spPr bwMode="auto">
          <a:xfrm>
            <a:off x="9194329" y="1542625"/>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33" name="DV Text"/>
          <p:cNvSpPr/>
          <p:nvPr/>
        </p:nvSpPr>
        <p:spPr>
          <a:xfrm>
            <a:off x="9285769" y="4106414"/>
            <a:ext cx="2560320" cy="1184940"/>
          </a:xfrm>
          <a:prstGeom prst="rect">
            <a:avLst/>
          </a:prstGeom>
        </p:spPr>
        <p:txBody>
          <a:bodyPr wrap="square">
            <a:spAutoFit/>
          </a:bodyPr>
          <a:lstStyle/>
          <a:p>
            <a:pPr marL="129569" indent="-129569" defTabSz="672358">
              <a:spcAft>
                <a:spcPts val="588"/>
              </a:spcAft>
              <a:buSzPct val="100000"/>
              <a:buFont typeface="Arial" pitchFamily="34" charset="0"/>
              <a:buChar char="•"/>
            </a:pPr>
            <a:r>
              <a:rPr lang="en-US" sz="1400" b="1" kern="0" dirty="0" smtClean="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SSRS – canned reports</a:t>
            </a:r>
            <a:endPar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a:p>
            <a:pPr marL="129569" indent="-129569" defTabSz="672358">
              <a:spcAft>
                <a:spcPts val="588"/>
              </a:spcAft>
              <a:buSzPct val="100000"/>
              <a:buFont typeface="Arial" pitchFamily="34" charset="0"/>
              <a:buChar char="•"/>
            </a:pPr>
            <a:r>
              <a:rPr lang="en-US" sz="1400" b="1" kern="0" dirty="0" err="1" smtClean="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PowerBI</a:t>
            </a:r>
            <a:r>
              <a:rPr lang="en-US" sz="1400" b="1" kern="0" dirty="0" smtClean="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 – interactive reports</a:t>
            </a:r>
          </a:p>
          <a:p>
            <a:pPr marL="129569" indent="-129569" defTabSz="672358">
              <a:spcAft>
                <a:spcPts val="588"/>
              </a:spcAft>
              <a:buSzPct val="100000"/>
              <a:buFont typeface="Arial" pitchFamily="34" charset="0"/>
              <a:buChar char="•"/>
            </a:pPr>
            <a:r>
              <a:rPr lang="en-US" sz="1400" b="1" kern="0" dirty="0" smtClean="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SSAS </a:t>
            </a: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 (OLAP) and data mining</a:t>
            </a:r>
          </a:p>
          <a:p>
            <a:pPr marL="129569" indent="-129569" defTabSz="672358">
              <a:spcAft>
                <a:spcPts val="588"/>
              </a:spcAft>
              <a:buSzPct val="100000"/>
              <a:buFont typeface="Arial" pitchFamily="34" charset="0"/>
              <a:buChar char="•"/>
            </a:pPr>
            <a:r>
              <a:rPr lang="en-US" sz="1400" b="1" kern="0" dirty="0" smtClean="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R Services/Server - modeling </a:t>
            </a:r>
            <a:endPar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p:txBody>
      </p:sp>
      <p:grpSp>
        <p:nvGrpSpPr>
          <p:cNvPr id="35" name="DV Logo"/>
          <p:cNvGrpSpPr/>
          <p:nvPr/>
        </p:nvGrpSpPr>
        <p:grpSpPr>
          <a:xfrm>
            <a:off x="9545083" y="1647213"/>
            <a:ext cx="2041693" cy="757242"/>
            <a:chOff x="8253059" y="1652125"/>
            <a:chExt cx="2041693" cy="757242"/>
          </a:xfrm>
        </p:grpSpPr>
        <p:pic>
          <p:nvPicPr>
            <p:cNvPr id="36" name="Picture 35"/>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8253059" y="1652125"/>
              <a:ext cx="2041693" cy="600206"/>
            </a:xfrm>
            <a:prstGeom prst="rect">
              <a:avLst/>
            </a:prstGeom>
          </p:spPr>
        </p:pic>
        <p:sp>
          <p:nvSpPr>
            <p:cNvPr id="37" name="TextBox 36"/>
            <p:cNvSpPr txBox="1"/>
            <p:nvPr/>
          </p:nvSpPr>
          <p:spPr>
            <a:xfrm>
              <a:off x="8253059" y="2079691"/>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Data </a:t>
              </a:r>
              <a:r>
                <a:rPr lang="en-US" sz="1400" kern="0" dirty="0" smtClean="0">
                  <a:solidFill>
                    <a:prstClr val="black"/>
                  </a:solidFill>
                  <a:latin typeface="Calibri" panose="020F0502020204030204"/>
                </a:rPr>
                <a:t>Visualization</a:t>
              </a:r>
              <a:endParaRPr lang="en-US" sz="1400" kern="0" dirty="0">
                <a:solidFill>
                  <a:prstClr val="black"/>
                </a:solidFill>
                <a:latin typeface="Calibri" panose="020F0502020204030204"/>
              </a:endParaRPr>
            </a:p>
          </p:txBody>
        </p:sp>
        <p:sp>
          <p:nvSpPr>
            <p:cNvPr id="38" name="Rectangle 37"/>
            <p:cNvSpPr/>
            <p:nvPr/>
          </p:nvSpPr>
          <p:spPr>
            <a:xfrm>
              <a:off x="9757431" y="1877128"/>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CCCC Data Bottom"/>
          <p:cNvSpPr>
            <a:spLocks noChangeAspect="1"/>
          </p:cNvSpPr>
          <p:nvPr/>
        </p:nvSpPr>
        <p:spPr bwMode="auto">
          <a:xfrm>
            <a:off x="233218" y="5632618"/>
            <a:ext cx="11704311" cy="456688"/>
          </a:xfrm>
          <a:prstGeom prst="roundRect">
            <a:avLst/>
          </a:prstGeom>
          <a:gradFill>
            <a:gsLst>
              <a:gs pos="0">
                <a:srgbClr val="0072BA"/>
              </a:gs>
              <a:gs pos="50000">
                <a:srgbClr val="0951A4"/>
              </a:gs>
              <a:gs pos="100000">
                <a:srgbClr val="1F419B"/>
              </a:gs>
            </a:gsLst>
          </a:gradFill>
          <a:ln>
            <a:solidFill>
              <a:srgbClr val="1F419B"/>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7232" tIns="67232" rIns="67232" bIns="67232" numCol="1" rtlCol="0" anchor="t" anchorCtr="0" compatLnSpc="1">
            <a:prstTxWarp prst="textNoShape">
              <a:avLst/>
            </a:prstTxWarp>
            <a:spAutoFit/>
          </a:bodyPr>
          <a:lstStyle/>
          <a:p>
            <a:pPr algn="ctr" defTabSz="672358">
              <a:defRPr/>
            </a:pPr>
            <a:r>
              <a:rPr lang="en-US" b="1" kern="0" dirty="0">
                <a:solidFill>
                  <a:prstClr val="white"/>
                </a:solidFill>
                <a:latin typeface="Calibri" panose="020F0502020204030204"/>
              </a:rPr>
              <a:t>Complete, Clean, Consistent and Current Data</a:t>
            </a:r>
          </a:p>
        </p:txBody>
      </p:sp>
      <p:grpSp>
        <p:nvGrpSpPr>
          <p:cNvPr id="42" name="DV Pict"/>
          <p:cNvGrpSpPr>
            <a:grpSpLocks noChangeAspect="1"/>
          </p:cNvGrpSpPr>
          <p:nvPr/>
        </p:nvGrpSpPr>
        <p:grpSpPr>
          <a:xfrm>
            <a:off x="9212752" y="2527672"/>
            <a:ext cx="2633337" cy="1280160"/>
            <a:chOff x="7018864" y="2257415"/>
            <a:chExt cx="5059237" cy="2459479"/>
          </a:xfrm>
        </p:grpSpPr>
        <p:grpSp>
          <p:nvGrpSpPr>
            <p:cNvPr id="43" name="Group 42"/>
            <p:cNvGrpSpPr/>
            <p:nvPr/>
          </p:nvGrpSpPr>
          <p:grpSpPr>
            <a:xfrm>
              <a:off x="7018864" y="2257415"/>
              <a:ext cx="5059237" cy="2459479"/>
              <a:chOff x="7018864" y="2257415"/>
              <a:chExt cx="5059237" cy="2459479"/>
            </a:xfrm>
          </p:grpSpPr>
          <p:grpSp>
            <p:nvGrpSpPr>
              <p:cNvPr id="45" name="Group 44"/>
              <p:cNvGrpSpPr>
                <a:grpSpLocks noChangeAspect="1"/>
              </p:cNvGrpSpPr>
              <p:nvPr/>
            </p:nvGrpSpPr>
            <p:grpSpPr>
              <a:xfrm>
                <a:off x="10432181" y="2257415"/>
                <a:ext cx="548640" cy="1042085"/>
                <a:chOff x="10286449" y="1529656"/>
                <a:chExt cx="917410" cy="1742525"/>
              </a:xfrm>
            </p:grpSpPr>
            <p:sp>
              <p:nvSpPr>
                <p:cNvPr id="56" name="Rounded Rectangle 55"/>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7" name="Picture 5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a:effectLst/>
              </p:spPr>
            </p:pic>
            <p:pic>
              <p:nvPicPr>
                <p:cNvPr id="58" name="Picture 57"/>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a:noFill/>
                <a:ln>
                  <a:noFill/>
                </a:ln>
                <a:effectLst/>
              </p:spPr>
            </p:pic>
            <p:sp>
              <p:nvSpPr>
                <p:cNvPr id="59"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a:ln>
                      <a:noFill/>
                    </a:ln>
                    <a:solidFill>
                      <a:srgbClr val="68217A"/>
                    </a:solidFill>
                    <a:effectLst/>
                    <a:uLnTx/>
                    <a:uFillTx/>
                    <a:ea typeface="Segoe UI" pitchFamily="34" charset="0"/>
                    <a:cs typeface="Segoe UI" pitchFamily="34" charset="0"/>
                  </a:endParaRPr>
                </a:p>
              </p:txBody>
            </p:sp>
          </p:grpSp>
          <p:sp>
            <p:nvSpPr>
              <p:cNvPr id="4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47" name="Group 46"/>
              <p:cNvGrpSpPr>
                <a:grpSpLocks noChangeAspect="1"/>
              </p:cNvGrpSpPr>
              <p:nvPr/>
            </p:nvGrpSpPr>
            <p:grpSpPr>
              <a:xfrm>
                <a:off x="10432181" y="3352369"/>
                <a:ext cx="1645920" cy="1132186"/>
                <a:chOff x="1117586" y="1978512"/>
                <a:chExt cx="2372574" cy="1629558"/>
              </a:xfrm>
            </p:grpSpPr>
            <p:pic>
              <p:nvPicPr>
                <p:cNvPr id="48" name="Picture 47"/>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a:effectLst/>
              </p:spPr>
            </p:pic>
            <p:grpSp>
              <p:nvGrpSpPr>
                <p:cNvPr id="49" name="Group 48"/>
                <p:cNvGrpSpPr/>
                <p:nvPr/>
              </p:nvGrpSpPr>
              <p:grpSpPr>
                <a:xfrm>
                  <a:off x="1307936" y="2212479"/>
                  <a:ext cx="1844519" cy="1136088"/>
                  <a:chOff x="1276066" y="3677905"/>
                  <a:chExt cx="2524835" cy="1555113"/>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a:noFill/>
                  <a:ln>
                    <a:noFill/>
                  </a:ln>
                  <a:effectLst/>
                </p:spPr>
              </p:pic>
              <p:pic>
                <p:nvPicPr>
                  <p:cNvPr id="55" name="Picture 54"/>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a:noFill/>
                  <a:ln>
                    <a:noFill/>
                  </a:ln>
                  <a:effectLst/>
                </p:spPr>
              </p:pic>
            </p:grpSp>
            <p:grpSp>
              <p:nvGrpSpPr>
                <p:cNvPr id="50" name="Group 49"/>
                <p:cNvGrpSpPr/>
                <p:nvPr/>
              </p:nvGrpSpPr>
              <p:grpSpPr>
                <a:xfrm>
                  <a:off x="1117586" y="1978512"/>
                  <a:ext cx="2372574" cy="1629558"/>
                  <a:chOff x="1117586" y="1978512"/>
                  <a:chExt cx="2372574" cy="1629558"/>
                </a:xfrm>
              </p:grpSpPr>
              <p:sp>
                <p:nvSpPr>
                  <p:cNvPr id="51"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a:ln>
                        <a:noFill/>
                      </a:ln>
                      <a:solidFill>
                        <a:srgbClr val="68217A"/>
                      </a:solidFill>
                      <a:effectLst/>
                      <a:uLnTx/>
                      <a:uFillTx/>
                      <a:ea typeface="Segoe UI" pitchFamily="34" charset="0"/>
                      <a:cs typeface="Segoe UI" pitchFamily="34" charset="0"/>
                    </a:endParaRPr>
                  </a:p>
                </p:txBody>
              </p:sp>
              <p:sp>
                <p:nvSpPr>
                  <p:cNvPr id="52" name="Rectangle 51"/>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3" name="Picture 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a:noFill/>
                  <a:ln>
                    <a:noFill/>
                  </a:ln>
                  <a:effectLst/>
                </p:spPr>
              </p:pic>
            </p:grpSp>
          </p:grpSp>
        </p:grpSp>
        <p:pic>
          <p:nvPicPr>
            <p:cNvPr id="44" name="Picture 43"/>
            <p:cNvPicPr>
              <a:picLocks noChangeAspect="1"/>
            </p:cNvPicPr>
            <p:nvPr/>
          </p:nvPicPr>
          <p:blipFill>
            <a:blip r:embed="rId13"/>
            <a:stretch>
              <a:fillRect/>
            </a:stretch>
          </p:blipFill>
          <p:spPr>
            <a:xfrm>
              <a:off x="7626151" y="2638675"/>
              <a:ext cx="2647950" cy="1733550"/>
            </a:xfrm>
            <a:prstGeom prst="rect">
              <a:avLst/>
            </a:prstGeom>
            <a:noFill/>
            <a:ln>
              <a:noFill/>
            </a:ln>
            <a:effectLst/>
          </p:spPr>
        </p:pic>
      </p:grpSp>
    </p:spTree>
    <p:extLst>
      <p:ext uri="{BB962C8B-B14F-4D97-AF65-F5344CB8AC3E}">
        <p14:creationId xmlns:p14="http://schemas.microsoft.com/office/powerpoint/2010/main" val="223774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00"/>
                                        <p:tgtEl>
                                          <p:spTgt spid="82"/>
                                        </p:tgtEl>
                                      </p:cBhvr>
                                    </p:animEffect>
                                    <p:anim calcmode="lin" valueType="num">
                                      <p:cBhvr>
                                        <p:cTn id="11" dur="1000" fill="hold"/>
                                        <p:tgtEl>
                                          <p:spTgt spid="82"/>
                                        </p:tgtEl>
                                        <p:attrNameLst>
                                          <p:attrName>ppt_x</p:attrName>
                                        </p:attrNameLst>
                                      </p:cBhvr>
                                      <p:tavLst>
                                        <p:tav tm="0">
                                          <p:val>
                                            <p:strVal val="#ppt_x"/>
                                          </p:val>
                                        </p:tav>
                                        <p:tav tm="100000">
                                          <p:val>
                                            <p:strVal val="#ppt_x"/>
                                          </p:val>
                                        </p:tav>
                                      </p:tavLst>
                                    </p:anim>
                                    <p:anim calcmode="lin" valueType="num">
                                      <p:cBhvr>
                                        <p:cTn id="12" dur="1000" fill="hold"/>
                                        <p:tgtEl>
                                          <p:spTgt spid="82"/>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40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1000"/>
                                        <p:tgtEl>
                                          <p:spTgt spid="76"/>
                                        </p:tgtEl>
                                      </p:cBhvr>
                                    </p:animEffect>
                                    <p:anim calcmode="lin" valueType="num">
                                      <p:cBhvr>
                                        <p:cTn id="16" dur="1000" fill="hold"/>
                                        <p:tgtEl>
                                          <p:spTgt spid="76"/>
                                        </p:tgtEl>
                                        <p:attrNameLst>
                                          <p:attrName>ppt_x</p:attrName>
                                        </p:attrNameLst>
                                      </p:cBhvr>
                                      <p:tavLst>
                                        <p:tav tm="0">
                                          <p:val>
                                            <p:strVal val="#ppt_x"/>
                                          </p:val>
                                        </p:tav>
                                        <p:tav tm="100000">
                                          <p:val>
                                            <p:strVal val="#ppt_x"/>
                                          </p:val>
                                        </p:tav>
                                      </p:tavLst>
                                    </p:anim>
                                    <p:anim calcmode="lin" valueType="num">
                                      <p:cBhvr>
                                        <p:cTn id="17" dur="1000" fill="hold"/>
                                        <p:tgtEl>
                                          <p:spTgt spid="76"/>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40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anim calcmode="lin" valueType="num">
                                      <p:cBhvr>
                                        <p:cTn id="21" dur="1000" fill="hold"/>
                                        <p:tgtEl>
                                          <p:spTgt spid="81"/>
                                        </p:tgtEl>
                                        <p:attrNameLst>
                                          <p:attrName>ppt_x</p:attrName>
                                        </p:attrNameLst>
                                      </p:cBhvr>
                                      <p:tavLst>
                                        <p:tav tm="0">
                                          <p:val>
                                            <p:strVal val="#ppt_x"/>
                                          </p:val>
                                        </p:tav>
                                        <p:tav tm="100000">
                                          <p:val>
                                            <p:strVal val="#ppt_x"/>
                                          </p:val>
                                        </p:tav>
                                      </p:tavLst>
                                    </p:anim>
                                    <p:anim calcmode="lin" valueType="num">
                                      <p:cBhvr>
                                        <p:cTn id="22" dur="1000" fill="hold"/>
                                        <p:tgtEl>
                                          <p:spTgt spid="8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40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1000"/>
                                        <p:tgtEl>
                                          <p:spTgt spid="75"/>
                                        </p:tgtEl>
                                      </p:cBhvr>
                                    </p:animEffect>
                                    <p:anim calcmode="lin" valueType="num">
                                      <p:cBhvr>
                                        <p:cTn id="26" dur="1000" fill="hold"/>
                                        <p:tgtEl>
                                          <p:spTgt spid="75"/>
                                        </p:tgtEl>
                                        <p:attrNameLst>
                                          <p:attrName>ppt_x</p:attrName>
                                        </p:attrNameLst>
                                      </p:cBhvr>
                                      <p:tavLst>
                                        <p:tav tm="0">
                                          <p:val>
                                            <p:strVal val="#ppt_x"/>
                                          </p:val>
                                        </p:tav>
                                        <p:tav tm="100000">
                                          <p:val>
                                            <p:strVal val="#ppt_x"/>
                                          </p:val>
                                        </p:tav>
                                      </p:tavLst>
                                    </p:anim>
                                    <p:anim calcmode="lin" valueType="num">
                                      <p:cBhvr>
                                        <p:cTn id="27" dur="1000" fill="hold"/>
                                        <p:tgtEl>
                                          <p:spTgt spid="75"/>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4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1000"/>
                                        <p:tgtEl>
                                          <p:spTgt spid="80"/>
                                        </p:tgtEl>
                                      </p:cBhvr>
                                    </p:animEffect>
                                    <p:anim calcmode="lin" valueType="num">
                                      <p:cBhvr>
                                        <p:cTn id="31" dur="1000" fill="hold"/>
                                        <p:tgtEl>
                                          <p:spTgt spid="80"/>
                                        </p:tgtEl>
                                        <p:attrNameLst>
                                          <p:attrName>ppt_x</p:attrName>
                                        </p:attrNameLst>
                                      </p:cBhvr>
                                      <p:tavLst>
                                        <p:tav tm="0">
                                          <p:val>
                                            <p:strVal val="#ppt_x"/>
                                          </p:val>
                                        </p:tav>
                                        <p:tav tm="100000">
                                          <p:val>
                                            <p:strVal val="#ppt_x"/>
                                          </p:val>
                                        </p:tav>
                                      </p:tavLst>
                                    </p:anim>
                                    <p:anim calcmode="lin" valueType="num">
                                      <p:cBhvr>
                                        <p:cTn id="32" dur="1000" fill="hold"/>
                                        <p:tgtEl>
                                          <p:spTgt spid="80"/>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anim calcmode="lin" valueType="num">
                                      <p:cBhvr>
                                        <p:cTn id="36" dur="1000" fill="hold"/>
                                        <p:tgtEl>
                                          <p:spTgt spid="74"/>
                                        </p:tgtEl>
                                        <p:attrNameLst>
                                          <p:attrName>ppt_x</p:attrName>
                                        </p:attrNameLst>
                                      </p:cBhvr>
                                      <p:tavLst>
                                        <p:tav tm="0">
                                          <p:val>
                                            <p:strVal val="#ppt_x"/>
                                          </p:val>
                                        </p:tav>
                                        <p:tav tm="100000">
                                          <p:val>
                                            <p:strVal val="#ppt_x"/>
                                          </p:val>
                                        </p:tav>
                                      </p:tavLst>
                                    </p:anim>
                                    <p:anim calcmode="lin" valueType="num">
                                      <p:cBhvr>
                                        <p:cTn id="37" dur="1000" fill="hold"/>
                                        <p:tgtEl>
                                          <p:spTgt spid="74"/>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4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4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1000"/>
                                        <p:tgtEl>
                                          <p:spTgt spid="31"/>
                                        </p:tgtEl>
                                      </p:cBhvr>
                                    </p:animEffect>
                                    <p:anim calcmode="lin" valueType="num">
                                      <p:cBhvr>
                                        <p:cTn id="46" dur="1000" fill="hold"/>
                                        <p:tgtEl>
                                          <p:spTgt spid="31"/>
                                        </p:tgtEl>
                                        <p:attrNameLst>
                                          <p:attrName>ppt_x</p:attrName>
                                        </p:attrNameLst>
                                      </p:cBhvr>
                                      <p:tavLst>
                                        <p:tav tm="0">
                                          <p:val>
                                            <p:strVal val="#ppt_x"/>
                                          </p:val>
                                        </p:tav>
                                        <p:tav tm="100000">
                                          <p:val>
                                            <p:strVal val="#ppt_x"/>
                                          </p:val>
                                        </p:tav>
                                      </p:tavLst>
                                    </p:anim>
                                    <p:anim calcmode="lin" valueType="num">
                                      <p:cBhvr>
                                        <p:cTn id="47" dur="1000" fill="hold"/>
                                        <p:tgtEl>
                                          <p:spTgt spid="31"/>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400"/>
                                  </p:stCondLst>
                                  <p:childTnLst>
                                    <p:set>
                                      <p:cBhvr>
                                        <p:cTn id="49" dur="1" fill="hold">
                                          <p:stCondLst>
                                            <p:cond delay="0"/>
                                          </p:stCondLst>
                                        </p:cTn>
                                        <p:tgtEl>
                                          <p:spTgt spid="89"/>
                                        </p:tgtEl>
                                        <p:attrNameLst>
                                          <p:attrName>style.visibility</p:attrName>
                                        </p:attrNameLst>
                                      </p:cBhvr>
                                      <p:to>
                                        <p:strVal val="visible"/>
                                      </p:to>
                                    </p:set>
                                    <p:anim calcmode="lin" valueType="num">
                                      <p:cBhvr>
                                        <p:cTn id="50" dur="500" fill="hold"/>
                                        <p:tgtEl>
                                          <p:spTgt spid="89"/>
                                        </p:tgtEl>
                                        <p:attrNameLst>
                                          <p:attrName>ppt_w</p:attrName>
                                        </p:attrNameLst>
                                      </p:cBhvr>
                                      <p:tavLst>
                                        <p:tav tm="0">
                                          <p:val>
                                            <p:fltVal val="0"/>
                                          </p:val>
                                        </p:tav>
                                        <p:tav tm="100000">
                                          <p:val>
                                            <p:strVal val="#ppt_w"/>
                                          </p:val>
                                        </p:tav>
                                      </p:tavLst>
                                    </p:anim>
                                    <p:anim calcmode="lin" valueType="num">
                                      <p:cBhvr>
                                        <p:cTn id="51" dur="500" fill="hold"/>
                                        <p:tgtEl>
                                          <p:spTgt spid="89"/>
                                        </p:tgtEl>
                                        <p:attrNameLst>
                                          <p:attrName>ppt_h</p:attrName>
                                        </p:attrNameLst>
                                      </p:cBhvr>
                                      <p:tavLst>
                                        <p:tav tm="0">
                                          <p:val>
                                            <p:fltVal val="0"/>
                                          </p:val>
                                        </p:tav>
                                        <p:tav tm="100000">
                                          <p:val>
                                            <p:strVal val="#ppt_h"/>
                                          </p:val>
                                        </p:tav>
                                      </p:tavLst>
                                    </p:anim>
                                    <p:animEffect transition="in" filter="fade">
                                      <p:cBhvr>
                                        <p:cTn id="52" dur="500"/>
                                        <p:tgtEl>
                                          <p:spTgt spid="89"/>
                                        </p:tgtEl>
                                      </p:cBhvr>
                                    </p:animEffect>
                                  </p:childTnLst>
                                </p:cTn>
                              </p:par>
                              <p:par>
                                <p:cTn id="53" presetID="53" presetClass="entr" presetSubtype="16" fill="hold" nodeType="withEffect">
                                  <p:stCondLst>
                                    <p:cond delay="400"/>
                                  </p:stCondLst>
                                  <p:childTnLst>
                                    <p:set>
                                      <p:cBhvr>
                                        <p:cTn id="54" dur="1" fill="hold">
                                          <p:stCondLst>
                                            <p:cond delay="0"/>
                                          </p:stCondLst>
                                        </p:cTn>
                                        <p:tgtEl>
                                          <p:spTgt spid="86"/>
                                        </p:tgtEl>
                                        <p:attrNameLst>
                                          <p:attrName>style.visibility</p:attrName>
                                        </p:attrNameLst>
                                      </p:cBhvr>
                                      <p:to>
                                        <p:strVal val="visible"/>
                                      </p:to>
                                    </p:set>
                                    <p:anim calcmode="lin" valueType="num">
                                      <p:cBhvr>
                                        <p:cTn id="55" dur="500" fill="hold"/>
                                        <p:tgtEl>
                                          <p:spTgt spid="86"/>
                                        </p:tgtEl>
                                        <p:attrNameLst>
                                          <p:attrName>ppt_w</p:attrName>
                                        </p:attrNameLst>
                                      </p:cBhvr>
                                      <p:tavLst>
                                        <p:tav tm="0">
                                          <p:val>
                                            <p:fltVal val="0"/>
                                          </p:val>
                                        </p:tav>
                                        <p:tav tm="100000">
                                          <p:val>
                                            <p:strVal val="#ppt_w"/>
                                          </p:val>
                                        </p:tav>
                                      </p:tavLst>
                                    </p:anim>
                                    <p:anim calcmode="lin" valueType="num">
                                      <p:cBhvr>
                                        <p:cTn id="56" dur="500" fill="hold"/>
                                        <p:tgtEl>
                                          <p:spTgt spid="86"/>
                                        </p:tgtEl>
                                        <p:attrNameLst>
                                          <p:attrName>ppt_h</p:attrName>
                                        </p:attrNameLst>
                                      </p:cBhvr>
                                      <p:tavLst>
                                        <p:tav tm="0">
                                          <p:val>
                                            <p:fltVal val="0"/>
                                          </p:val>
                                        </p:tav>
                                        <p:tav tm="100000">
                                          <p:val>
                                            <p:strVal val="#ppt_h"/>
                                          </p:val>
                                        </p:tav>
                                      </p:tavLst>
                                    </p:anim>
                                    <p:animEffect transition="in" filter="fade">
                                      <p:cBhvr>
                                        <p:cTn id="57" dur="500"/>
                                        <p:tgtEl>
                                          <p:spTgt spid="86"/>
                                        </p:tgtEl>
                                      </p:cBhvr>
                                    </p:animEffect>
                                  </p:childTnLst>
                                </p:cTn>
                              </p:par>
                              <p:par>
                                <p:cTn id="58" presetID="53" presetClass="entr" presetSubtype="16" fill="hold" nodeType="withEffect">
                                  <p:stCondLst>
                                    <p:cond delay="400"/>
                                  </p:stCondLst>
                                  <p:childTnLst>
                                    <p:set>
                                      <p:cBhvr>
                                        <p:cTn id="59" dur="1" fill="hold">
                                          <p:stCondLst>
                                            <p:cond delay="0"/>
                                          </p:stCondLst>
                                        </p:cTn>
                                        <p:tgtEl>
                                          <p:spTgt spid="87"/>
                                        </p:tgtEl>
                                        <p:attrNameLst>
                                          <p:attrName>style.visibility</p:attrName>
                                        </p:attrNameLst>
                                      </p:cBhvr>
                                      <p:to>
                                        <p:strVal val="visible"/>
                                      </p:to>
                                    </p:set>
                                    <p:anim calcmode="lin" valueType="num">
                                      <p:cBhvr>
                                        <p:cTn id="60" dur="500" fill="hold"/>
                                        <p:tgtEl>
                                          <p:spTgt spid="87"/>
                                        </p:tgtEl>
                                        <p:attrNameLst>
                                          <p:attrName>ppt_w</p:attrName>
                                        </p:attrNameLst>
                                      </p:cBhvr>
                                      <p:tavLst>
                                        <p:tav tm="0">
                                          <p:val>
                                            <p:fltVal val="0"/>
                                          </p:val>
                                        </p:tav>
                                        <p:tav tm="100000">
                                          <p:val>
                                            <p:strVal val="#ppt_w"/>
                                          </p:val>
                                        </p:tav>
                                      </p:tavLst>
                                    </p:anim>
                                    <p:anim calcmode="lin" valueType="num">
                                      <p:cBhvr>
                                        <p:cTn id="61" dur="500" fill="hold"/>
                                        <p:tgtEl>
                                          <p:spTgt spid="87"/>
                                        </p:tgtEl>
                                        <p:attrNameLst>
                                          <p:attrName>ppt_h</p:attrName>
                                        </p:attrNameLst>
                                      </p:cBhvr>
                                      <p:tavLst>
                                        <p:tav tm="0">
                                          <p:val>
                                            <p:fltVal val="0"/>
                                          </p:val>
                                        </p:tav>
                                        <p:tav tm="100000">
                                          <p:val>
                                            <p:strVal val="#ppt_h"/>
                                          </p:val>
                                        </p:tav>
                                      </p:tavLst>
                                    </p:anim>
                                    <p:animEffect transition="in" filter="fade">
                                      <p:cBhvr>
                                        <p:cTn id="62" dur="500"/>
                                        <p:tgtEl>
                                          <p:spTgt spid="87"/>
                                        </p:tgtEl>
                                      </p:cBhvr>
                                    </p:animEffect>
                                  </p:childTnLst>
                                </p:cTn>
                              </p:par>
                              <p:par>
                                <p:cTn id="63" presetID="53" presetClass="entr" presetSubtype="16" fill="hold" nodeType="withEffect">
                                  <p:stCondLst>
                                    <p:cond delay="400"/>
                                  </p:stCondLst>
                                  <p:childTnLst>
                                    <p:set>
                                      <p:cBhvr>
                                        <p:cTn id="64" dur="1" fill="hold">
                                          <p:stCondLst>
                                            <p:cond delay="0"/>
                                          </p:stCondLst>
                                        </p:cTn>
                                        <p:tgtEl>
                                          <p:spTgt spid="42"/>
                                        </p:tgtEl>
                                        <p:attrNameLst>
                                          <p:attrName>style.visibility</p:attrName>
                                        </p:attrNameLst>
                                      </p:cBhvr>
                                      <p:to>
                                        <p:strVal val="visible"/>
                                      </p:to>
                                    </p:set>
                                    <p:anim calcmode="lin" valueType="num">
                                      <p:cBhvr>
                                        <p:cTn id="65" dur="500" fill="hold"/>
                                        <p:tgtEl>
                                          <p:spTgt spid="42"/>
                                        </p:tgtEl>
                                        <p:attrNameLst>
                                          <p:attrName>ppt_w</p:attrName>
                                        </p:attrNameLst>
                                      </p:cBhvr>
                                      <p:tavLst>
                                        <p:tav tm="0">
                                          <p:val>
                                            <p:fltVal val="0"/>
                                          </p:val>
                                        </p:tav>
                                        <p:tav tm="100000">
                                          <p:val>
                                            <p:strVal val="#ppt_w"/>
                                          </p:val>
                                        </p:tav>
                                      </p:tavLst>
                                    </p:anim>
                                    <p:anim calcmode="lin" valueType="num">
                                      <p:cBhvr>
                                        <p:cTn id="66" dur="500" fill="hold"/>
                                        <p:tgtEl>
                                          <p:spTgt spid="42"/>
                                        </p:tgtEl>
                                        <p:attrNameLst>
                                          <p:attrName>ppt_h</p:attrName>
                                        </p:attrNameLst>
                                      </p:cBhvr>
                                      <p:tavLst>
                                        <p:tav tm="0">
                                          <p:val>
                                            <p:fltVal val="0"/>
                                          </p:val>
                                        </p:tav>
                                        <p:tav tm="100000">
                                          <p:val>
                                            <p:strVal val="#ppt_h"/>
                                          </p:val>
                                        </p:tav>
                                      </p:tavLst>
                                    </p:anim>
                                    <p:animEffect transition="in" filter="fade">
                                      <p:cBhvr>
                                        <p:cTn id="67" dur="500"/>
                                        <p:tgtEl>
                                          <p:spTgt spid="42"/>
                                        </p:tgtEl>
                                      </p:cBhvr>
                                    </p:animEffect>
                                  </p:childTnLst>
                                </p:cTn>
                              </p:par>
                              <p:par>
                                <p:cTn id="68" presetID="10" presetClass="entr" presetSubtype="0" fill="hold" nodeType="withEffect">
                                  <p:stCondLst>
                                    <p:cond delay="400"/>
                                  </p:stCondLst>
                                  <p:childTnLst>
                                    <p:set>
                                      <p:cBhvr>
                                        <p:cTn id="69" dur="1" fill="hold">
                                          <p:stCondLst>
                                            <p:cond delay="0"/>
                                          </p:stCondLst>
                                        </p:cTn>
                                        <p:tgtEl>
                                          <p:spTgt spid="98"/>
                                        </p:tgtEl>
                                        <p:attrNameLst>
                                          <p:attrName>style.visibility</p:attrName>
                                        </p:attrNameLst>
                                      </p:cBhvr>
                                      <p:to>
                                        <p:strVal val="visible"/>
                                      </p:to>
                                    </p:set>
                                    <p:animEffect transition="in" filter="fade">
                                      <p:cBhvr>
                                        <p:cTn id="70" dur="500"/>
                                        <p:tgtEl>
                                          <p:spTgt spid="98"/>
                                        </p:tgtEl>
                                      </p:cBhvr>
                                    </p:animEffect>
                                  </p:childTnLst>
                                </p:cTn>
                              </p:par>
                              <p:par>
                                <p:cTn id="71" presetID="10" presetClass="entr" presetSubtype="0" fill="hold" nodeType="withEffect">
                                  <p:stCondLst>
                                    <p:cond delay="40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nodeType="withEffect">
                                  <p:stCondLst>
                                    <p:cond delay="40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par>
                                <p:cTn id="77" presetID="10" presetClass="entr" presetSubtype="0" fill="hold" nodeType="withEffect">
                                  <p:stCondLst>
                                    <p:cond delay="40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grpId="0" nodeType="withEffect">
                                  <p:stCondLst>
                                    <p:cond delay="70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1000"/>
                                        <p:tgtEl>
                                          <p:spTgt spid="85"/>
                                        </p:tgtEl>
                                      </p:cBhvr>
                                    </p:animEffect>
                                  </p:childTnLst>
                                </p:cTn>
                              </p:par>
                              <p:par>
                                <p:cTn id="83" presetID="10" presetClass="entr" presetSubtype="0" fill="hold" grpId="0" nodeType="withEffect">
                                  <p:stCondLst>
                                    <p:cond delay="140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1000"/>
                                        <p:tgtEl>
                                          <p:spTgt spid="84"/>
                                        </p:tgtEl>
                                      </p:cBhvr>
                                    </p:animEffect>
                                  </p:childTnLst>
                                </p:cTn>
                              </p:par>
                              <p:par>
                                <p:cTn id="86" presetID="10" presetClass="entr" presetSubtype="0" fill="hold" grpId="0" nodeType="withEffect">
                                  <p:stCondLst>
                                    <p:cond delay="1900"/>
                                  </p:stCondLst>
                                  <p:childTnLst>
                                    <p:set>
                                      <p:cBhvr>
                                        <p:cTn id="87" dur="1" fill="hold">
                                          <p:stCondLst>
                                            <p:cond delay="0"/>
                                          </p:stCondLst>
                                        </p:cTn>
                                        <p:tgtEl>
                                          <p:spTgt spid="83"/>
                                        </p:tgtEl>
                                        <p:attrNameLst>
                                          <p:attrName>style.visibility</p:attrName>
                                        </p:attrNameLst>
                                      </p:cBhvr>
                                      <p:to>
                                        <p:strVal val="visible"/>
                                      </p:to>
                                    </p:set>
                                    <p:animEffect transition="in" filter="fade">
                                      <p:cBhvr>
                                        <p:cTn id="88" dur="1000"/>
                                        <p:tgtEl>
                                          <p:spTgt spid="83"/>
                                        </p:tgtEl>
                                      </p:cBhvr>
                                    </p:animEffect>
                                  </p:childTnLst>
                                </p:cTn>
                              </p:par>
                              <p:par>
                                <p:cTn id="89" presetID="10" presetClass="entr" presetSubtype="0" fill="hold" grpId="0" nodeType="withEffect">
                                  <p:stCondLst>
                                    <p:cond delay="240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000"/>
                                        <p:tgtEl>
                                          <p:spTgt spid="33"/>
                                        </p:tgtEl>
                                      </p:cBhvr>
                                    </p:animEffect>
                                  </p:childTnLst>
                                </p:cTn>
                              </p:par>
                            </p:childTnLst>
                          </p:cTn>
                        </p:par>
                        <p:par>
                          <p:cTn id="92" fill="hold">
                            <p:stCondLst>
                              <p:cond delay="3400"/>
                            </p:stCondLst>
                            <p:childTnLst>
                              <p:par>
                                <p:cTn id="93" presetID="1" presetClass="entr" presetSubtype="0" fill="hold" grpId="0" nodeType="after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80" grpId="0" animBg="1"/>
      <p:bldP spid="81" grpId="0" animBg="1"/>
      <p:bldP spid="82" grpId="0" animBg="1"/>
      <p:bldP spid="83" grpId="0"/>
      <p:bldP spid="84" grpId="0"/>
      <p:bldP spid="85" grpId="0"/>
      <p:bldP spid="31" grpId="0" animBg="1"/>
      <p:bldP spid="32" grpId="0" animBg="1"/>
      <p:bldP spid="33" grpId="0"/>
      <p:bldP spid="8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907526" y="170633"/>
            <a:ext cx="10376948" cy="1027795"/>
          </a:xfrm>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Azure Data Catalog</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4" name="Content Placeholder 2"/>
          <p:cNvSpPr txBox="1">
            <a:spLocks/>
          </p:cNvSpPr>
          <p:nvPr/>
        </p:nvSpPr>
        <p:spPr>
          <a:xfrm>
            <a:off x="5523187" y="1417779"/>
            <a:ext cx="4335517" cy="2859744"/>
          </a:xfrm>
          <a:prstGeom prst="rect">
            <a:avLst/>
          </a:prstGeom>
        </p:spPr>
        <p:txBody>
          <a:bodyPr vert="horz" lIns="91440" tIns="137160" rIns="91440" bIns="45720" rtlCol="0">
            <a:normAutofit/>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228600" indent="-228600" algn="l" defTabSz="457200" rtl="0" eaLnBrk="1" latinLnBrk="0" hangingPunct="1">
              <a:spcBef>
                <a:spcPts val="600"/>
              </a:spcBef>
              <a:spcAft>
                <a:spcPts val="600"/>
              </a:spcAft>
              <a:buFont typeface="Arial"/>
              <a:buChar char="•"/>
              <a:defRPr sz="2000" kern="1200">
                <a:solidFill>
                  <a:schemeClr val="accent3"/>
                </a:solidFill>
                <a:latin typeface="+mn-lt"/>
                <a:ea typeface="+mn-ea"/>
                <a:cs typeface="+mn-cs"/>
              </a:defRPr>
            </a:lvl2pPr>
            <a:lvl3pPr marL="628650" indent="-233363"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969963" indent="-165100"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370013" indent="-173038"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500"/>
              </a:spcBef>
              <a:spcAft>
                <a:spcPts val="500"/>
              </a:spcAft>
            </a:pPr>
            <a:endParaRPr lang="en-US" dirty="0">
              <a:solidFill>
                <a:schemeClr val="tx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7" y="1137257"/>
            <a:ext cx="12095238" cy="4904762"/>
          </a:xfrm>
          <a:prstGeom prst="rect">
            <a:avLst/>
          </a:prstGeom>
        </p:spPr>
      </p:pic>
      <p:pic>
        <p:nvPicPr>
          <p:cNvPr id="2" name="Picture 1"/>
          <p:cNvPicPr>
            <a:picLocks noChangeAspect="1"/>
          </p:cNvPicPr>
          <p:nvPr/>
        </p:nvPicPr>
        <p:blipFill>
          <a:blip r:embed="rId4"/>
          <a:stretch>
            <a:fillRect/>
          </a:stretch>
        </p:blipFill>
        <p:spPr>
          <a:xfrm>
            <a:off x="200908" y="909637"/>
            <a:ext cx="11853958" cy="5885402"/>
          </a:xfrm>
          <a:prstGeom prst="rect">
            <a:avLst/>
          </a:prstGeom>
        </p:spPr>
      </p:pic>
    </p:spTree>
    <p:extLst>
      <p:ext uri="{BB962C8B-B14F-4D97-AF65-F5344CB8AC3E}">
        <p14:creationId xmlns:p14="http://schemas.microsoft.com/office/powerpoint/2010/main" val="7831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Grp="1" noChangeAspect="1" noChangeArrowheads="1"/>
          </p:cNvPicPr>
          <p:nvPr>
            <p:ph type="pic" sz="quarter" idx="12"/>
          </p:nvPr>
        </p:nvPicPr>
        <p:blipFill>
          <a:blip r:embed="rId3">
            <a:extLst>
              <a:ext uri="{BEBA8EAE-BF5A-486C-A8C5-ECC9F3942E4B}">
                <a14:imgProps xmlns:a14="http://schemas.microsoft.com/office/drawing/2010/main">
                  <a14:imgLayer r:embed="rId4">
                    <a14:imgEffect>
                      <a14:brightnessContrast bright="18000"/>
                    </a14:imgEffect>
                  </a14:imgLayer>
                </a14:imgProps>
              </a:ext>
              <a:ext uri="{28A0092B-C50C-407E-A947-70E740481C1C}">
                <a14:useLocalDpi xmlns:a14="http://schemas.microsoft.com/office/drawing/2010/main" val="0"/>
              </a:ext>
            </a:extLst>
          </a:blip>
          <a:srcRect l="7267" r="7267"/>
          <a:stretch>
            <a:fillRect/>
          </a:stretch>
        </p:blipFill>
        <p:spPr bwMode="auto">
          <a:xfrm>
            <a:off x="374993" y="1103853"/>
            <a:ext cx="3698400" cy="2629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 Placeholder 17"/>
          <p:cNvSpPr>
            <a:spLocks noGrp="1"/>
          </p:cNvSpPr>
          <p:nvPr>
            <p:ph type="body" sz="quarter" idx="23"/>
          </p:nvPr>
        </p:nvSpPr>
        <p:spPr>
          <a:xfrm>
            <a:off x="4854648" y="1262602"/>
            <a:ext cx="7219949" cy="2768963"/>
          </a:xfrm>
        </p:spPr>
        <p:txBody>
          <a:bodyPr wrap="square">
            <a:spAutoFit/>
          </a:bodyPr>
          <a:lstStyle/>
          <a:p>
            <a:r>
              <a:rPr lang="en-US" i="1" dirty="0">
                <a:solidFill>
                  <a:schemeClr val="accent6">
                    <a:lumMod val="75000"/>
                  </a:schemeClr>
                </a:solidFill>
              </a:rPr>
              <a:t>“Whether you want it or not, the amount and variety of data are expanding exponentially. Embrace that trend and transition your organizations to understand information as a competency that needs the right people, processes and platforms”</a:t>
            </a:r>
          </a:p>
          <a:p>
            <a:r>
              <a:rPr lang="en-US" sz="1600" i="1" dirty="0"/>
              <a:t>John Lewis, president &amp; CEO, consumer group, NA, at </a:t>
            </a:r>
            <a:r>
              <a:rPr lang="en-US" sz="1600" i="1" dirty="0" smtClean="0"/>
              <a:t>Nielsen</a:t>
            </a:r>
            <a:endParaRPr lang="en-US" i="1" dirty="0"/>
          </a:p>
        </p:txBody>
      </p:sp>
      <p:sp>
        <p:nvSpPr>
          <p:cNvPr id="7" name="Text Placeholder 1"/>
          <p:cNvSpPr txBox="1">
            <a:spLocks/>
          </p:cNvSpPr>
          <p:nvPr/>
        </p:nvSpPr>
        <p:spPr>
          <a:xfrm>
            <a:off x="0" y="275946"/>
            <a:ext cx="12192000" cy="8279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a:buNone/>
              <a:defRPr sz="3200" b="0" i="0" kern="1200">
                <a:solidFill>
                  <a:schemeClr val="accent1"/>
                </a:solidFill>
                <a:latin typeface="+mn-lt"/>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4800" dirty="0" smtClean="0">
                <a:latin typeface="Segoe UI" panose="020B0502040204020203" pitchFamily="34" charset="0"/>
                <a:cs typeface="Segoe UI" panose="020B0502040204020203" pitchFamily="34" charset="0"/>
              </a:rPr>
              <a:t>Data Is An Asset</a:t>
            </a:r>
            <a:endParaRPr lang="en-US" sz="4800" dirty="0">
              <a:latin typeface="Segoe UI" panose="020B0502040204020203" pitchFamily="34" charset="0"/>
              <a:cs typeface="Segoe UI" panose="020B0502040204020203" pitchFamily="34" charset="0"/>
            </a:endParaRPr>
          </a:p>
        </p:txBody>
      </p:sp>
      <p:sp>
        <p:nvSpPr>
          <p:cNvPr id="5" name="Text Placeholder 17"/>
          <p:cNvSpPr>
            <a:spLocks noGrp="1"/>
          </p:cNvSpPr>
          <p:nvPr>
            <p:ph type="body" sz="quarter" idx="23"/>
          </p:nvPr>
        </p:nvSpPr>
        <p:spPr>
          <a:xfrm>
            <a:off x="6985811" y="4850272"/>
            <a:ext cx="4854648" cy="1605568"/>
          </a:xfrm>
        </p:spPr>
        <p:txBody>
          <a:bodyPr wrap="square">
            <a:spAutoFit/>
          </a:bodyPr>
          <a:lstStyle/>
          <a:p>
            <a:r>
              <a:rPr lang="en-US" i="1" dirty="0">
                <a:solidFill>
                  <a:schemeClr val="accent6">
                    <a:lumMod val="75000"/>
                  </a:schemeClr>
                </a:solidFill>
              </a:rPr>
              <a:t>“Information is the oil of the 21st century, and analytics is the combustion engine</a:t>
            </a:r>
            <a:r>
              <a:rPr lang="en-US" i="1" dirty="0" smtClean="0">
                <a:solidFill>
                  <a:schemeClr val="accent6">
                    <a:lumMod val="75000"/>
                  </a:schemeClr>
                </a:solidFill>
              </a:rPr>
              <a:t>.”</a:t>
            </a:r>
          </a:p>
          <a:p>
            <a:r>
              <a:rPr lang="en-US" sz="1600" dirty="0"/>
              <a:t>Peter </a:t>
            </a:r>
            <a:r>
              <a:rPr lang="en-US" sz="1600" dirty="0" err="1"/>
              <a:t>Sondergaard</a:t>
            </a:r>
            <a:r>
              <a:rPr lang="en-US" sz="1600" dirty="0"/>
              <a:t>, Gartner </a:t>
            </a:r>
            <a:r>
              <a:rPr lang="en-US" sz="1600" dirty="0" smtClean="0"/>
              <a:t>Research</a:t>
            </a:r>
            <a:endParaRPr lang="en-US" i="1" dirty="0"/>
          </a:p>
        </p:txBody>
      </p:sp>
      <p:sp>
        <p:nvSpPr>
          <p:cNvPr id="8" name="Text Placeholder 17"/>
          <p:cNvSpPr>
            <a:spLocks noGrp="1"/>
          </p:cNvSpPr>
          <p:nvPr>
            <p:ph type="body" sz="quarter" idx="23"/>
          </p:nvPr>
        </p:nvSpPr>
        <p:spPr>
          <a:xfrm>
            <a:off x="282665" y="3891869"/>
            <a:ext cx="6469009" cy="2768963"/>
          </a:xfrm>
        </p:spPr>
        <p:txBody>
          <a:bodyPr wrap="square">
            <a:spAutoFit/>
          </a:bodyPr>
          <a:lstStyle/>
          <a:p>
            <a:r>
              <a:rPr lang="en-US" i="1" dirty="0">
                <a:solidFill>
                  <a:schemeClr val="accent6">
                    <a:lumMod val="75000"/>
                  </a:schemeClr>
                </a:solidFill>
              </a:rPr>
              <a:t>“organizations integrating high-value, diverse, new information types and sources into a coherent information management infrastructure will outperform their industry peers financially by more than 20%.”</a:t>
            </a:r>
          </a:p>
          <a:p>
            <a:r>
              <a:rPr lang="en-US" sz="1600" dirty="0"/>
              <a:t>Regina </a:t>
            </a:r>
            <a:r>
              <a:rPr lang="en-US" sz="1600" dirty="0" err="1" smtClean="0"/>
              <a:t>Casonato</a:t>
            </a:r>
            <a:r>
              <a:rPr lang="en-US" sz="1600" dirty="0" smtClean="0"/>
              <a:t>, </a:t>
            </a:r>
            <a:r>
              <a:rPr lang="en-US" sz="1600" dirty="0"/>
              <a:t>et al</a:t>
            </a:r>
            <a:r>
              <a:rPr lang="en-US" sz="1600" dirty="0" smtClean="0"/>
              <a:t>, </a:t>
            </a:r>
            <a:r>
              <a:rPr lang="en-US" sz="1600" dirty="0"/>
              <a:t>Gartner </a:t>
            </a:r>
            <a:r>
              <a:rPr lang="en-US" sz="1600" dirty="0" smtClean="0"/>
              <a:t>Research</a:t>
            </a:r>
            <a:endParaRPr lang="en-US" i="1" dirty="0"/>
          </a:p>
        </p:txBody>
      </p:sp>
      <p:pic>
        <p:nvPicPr>
          <p:cNvPr id="9" name="Picture 8"/>
          <p:cNvPicPr>
            <a:picLocks noChangeAspect="1"/>
          </p:cNvPicPr>
          <p:nvPr/>
        </p:nvPicPr>
        <p:blipFill>
          <a:blip r:embed="rId5"/>
          <a:stretch>
            <a:fillRect/>
          </a:stretch>
        </p:blipFill>
        <p:spPr>
          <a:xfrm>
            <a:off x="4073393" y="2313674"/>
            <a:ext cx="2574843" cy="3657600"/>
          </a:xfrm>
          <a:prstGeom prst="rect">
            <a:avLst/>
          </a:prstGeom>
        </p:spPr>
      </p:pic>
      <p:pic>
        <p:nvPicPr>
          <p:cNvPr id="10" name="Picture 9"/>
          <p:cNvPicPr>
            <a:picLocks noChangeAspect="1"/>
          </p:cNvPicPr>
          <p:nvPr/>
        </p:nvPicPr>
        <p:blipFill>
          <a:blip r:embed="rId6"/>
          <a:stretch>
            <a:fillRect/>
          </a:stretch>
        </p:blipFill>
        <p:spPr>
          <a:xfrm>
            <a:off x="7716906" y="2063069"/>
            <a:ext cx="2629730" cy="36576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0076" y="1377010"/>
            <a:ext cx="1143000" cy="800100"/>
          </a:xfrm>
          <a:prstGeom prst="rect">
            <a:avLst/>
          </a:prstGeom>
        </p:spPr>
      </p:pic>
      <p:sp>
        <p:nvSpPr>
          <p:cNvPr id="12" name="Text Placeholder 1"/>
          <p:cNvSpPr txBox="1">
            <a:spLocks/>
          </p:cNvSpPr>
          <p:nvPr/>
        </p:nvSpPr>
        <p:spPr>
          <a:xfrm>
            <a:off x="-16250" y="280864"/>
            <a:ext cx="12192000" cy="827907"/>
          </a:xfrm>
          <a:prstGeom prst="rect">
            <a:avLst/>
          </a:prstGeom>
          <a:solidFill>
            <a:schemeClr val="bg1"/>
          </a:solidFill>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a:buNone/>
              <a:defRPr sz="3200" b="0" i="0" kern="1200">
                <a:solidFill>
                  <a:schemeClr val="accent1"/>
                </a:solidFill>
                <a:latin typeface="+mn-lt"/>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4800" dirty="0">
                <a:solidFill>
                  <a:srgbClr val="D40E8C"/>
                </a:solidFill>
                <a:latin typeface="Segoe UI" panose="020B0502040204020203" pitchFamily="34" charset="0"/>
                <a:ea typeface="Verdana" charset="0"/>
                <a:cs typeface="Segoe UI" panose="020B0502040204020203" pitchFamily="34" charset="0"/>
              </a:rPr>
              <a:t>Data Is King</a:t>
            </a:r>
            <a:endParaRPr lang="en-US" sz="4800" dirty="0">
              <a:solidFill>
                <a:srgbClr val="D40E8C"/>
              </a:solidFill>
              <a:latin typeface="Segoe UI" panose="020B0502040204020203" pitchFamily="34" charset="0"/>
              <a:ea typeface="Verdana" charset="0"/>
              <a:cs typeface="Segoe UI" panose="020B0502040204020203" pitchFamily="34" charset="0"/>
            </a:endParaRPr>
          </a:p>
        </p:txBody>
      </p:sp>
      <p:pic>
        <p:nvPicPr>
          <p:cNvPr id="3" name="Picture 2"/>
          <p:cNvPicPr>
            <a:picLocks noChangeAspect="1"/>
          </p:cNvPicPr>
          <p:nvPr/>
        </p:nvPicPr>
        <p:blipFill>
          <a:blip r:embed="rId8"/>
          <a:stretch>
            <a:fillRect/>
          </a:stretch>
        </p:blipFill>
        <p:spPr>
          <a:xfrm>
            <a:off x="4663775" y="1881138"/>
            <a:ext cx="1538288" cy="1643253"/>
          </a:xfrm>
          <a:prstGeom prst="rect">
            <a:avLst/>
          </a:prstGeom>
        </p:spPr>
      </p:pic>
    </p:spTree>
    <p:extLst>
      <p:ext uri="{BB962C8B-B14F-4D97-AF65-F5344CB8AC3E}">
        <p14:creationId xmlns:p14="http://schemas.microsoft.com/office/powerpoint/2010/main" val="8204337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9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3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 calcmode="lin" valueType="num">
                                      <p:cBhvr>
                                        <p:cTn id="23" dur="500" fill="hold"/>
                                        <p:tgtEl>
                                          <p:spTgt spid="5"/>
                                        </p:tgtEl>
                                        <p:attrNameLst>
                                          <p:attrName>style.rotation</p:attrName>
                                        </p:attrNameLst>
                                      </p:cBhvr>
                                      <p:tavLst>
                                        <p:tav tm="0">
                                          <p:val>
                                            <p:fltVal val="90"/>
                                          </p:val>
                                        </p:tav>
                                        <p:tav tm="100000">
                                          <p:val>
                                            <p:fltVal val="0"/>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100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nodeType="withEffect">
                                  <p:stCondLst>
                                    <p:cond delay="100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8" grpId="0"/>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D621-7D28-644D-A00A-943FC40754C8}"/>
              </a:ext>
            </a:extLst>
          </p:cNvPr>
          <p:cNvSpPr>
            <a:spLocks noGrp="1"/>
          </p:cNvSpPr>
          <p:nvPr>
            <p:ph type="ctrTitle"/>
          </p:nvPr>
        </p:nvSpPr>
        <p:spPr>
          <a:xfrm>
            <a:off x="617670" y="4820264"/>
            <a:ext cx="8191036" cy="935267"/>
          </a:xfrm>
        </p:spPr>
        <p:txBody>
          <a:bodyPr/>
          <a:lstStyle/>
          <a:p>
            <a:r>
              <a:rPr lang="en-US" dirty="0"/>
              <a:t>Thank You</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3191" y="46497"/>
            <a:ext cx="2852928" cy="2005584"/>
          </a:xfrm>
          <a:prstGeom prst="rect">
            <a:avLst/>
          </a:prstGeom>
        </p:spPr>
      </p:pic>
      <p:sp>
        <p:nvSpPr>
          <p:cNvPr id="5" name="Text Placeholder 37"/>
          <p:cNvSpPr txBox="1">
            <a:spLocks/>
          </p:cNvSpPr>
          <p:nvPr/>
        </p:nvSpPr>
        <p:spPr>
          <a:xfrm>
            <a:off x="4733365" y="3496233"/>
            <a:ext cx="7439576" cy="3345627"/>
          </a:xfrm>
          <a:prstGeom prst="rect">
            <a:avLst/>
          </a:prstGeom>
          <a:gradFill>
            <a:gsLst>
              <a:gs pos="0">
                <a:schemeClr val="accent5">
                  <a:lumMod val="40000"/>
                  <a:lumOff val="60000"/>
                </a:schemeClr>
              </a:gs>
              <a:gs pos="74000">
                <a:schemeClr val="bg1"/>
              </a:gs>
              <a:gs pos="83000">
                <a:schemeClr val="bg1"/>
              </a:gs>
              <a:gs pos="100000">
                <a:schemeClr val="accent5">
                  <a:lumMod val="60000"/>
                  <a:lumOff val="40000"/>
                </a:schemeClr>
              </a:gs>
            </a:gsLst>
            <a:lin ang="5400000" scaled="1"/>
          </a:gradFill>
          <a:effectLst/>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endParaRPr lang="en-US" sz="1800" b="1" dirty="0" smtClean="0"/>
          </a:p>
          <a:p>
            <a:pPr marL="0" indent="0" algn="ctr">
              <a:buNone/>
            </a:pPr>
            <a:r>
              <a:rPr lang="en-US" b="1" dirty="0" smtClean="0"/>
              <a:t>Beth Wolfset</a:t>
            </a:r>
          </a:p>
          <a:p>
            <a:pPr marL="0" indent="0" algn="ctr">
              <a:buNone/>
            </a:pPr>
            <a:r>
              <a:rPr lang="en-US" b="1" dirty="0" smtClean="0">
                <a:hlinkClick r:id="rId4"/>
              </a:rPr>
              <a:t>beth.wolfset@insight.com</a:t>
            </a:r>
            <a:endParaRPr lang="en-US" b="1" dirty="0" smtClean="0"/>
          </a:p>
          <a:p>
            <a:pPr marL="0" indent="0" algn="ctr">
              <a:buNone/>
            </a:pPr>
            <a:r>
              <a:rPr lang="en-US" b="1" u="sng" dirty="0" smtClean="0">
                <a:solidFill>
                  <a:schemeClr val="accent2"/>
                </a:solidFill>
              </a:rPr>
              <a:t>bswolfset@gmail.com</a:t>
            </a:r>
          </a:p>
          <a:p>
            <a:pPr marL="0" indent="0" algn="ctr">
              <a:buNone/>
            </a:pPr>
            <a:r>
              <a:rPr lang="en-US" b="1" dirty="0" smtClean="0"/>
              <a:t>Twitter: </a:t>
            </a:r>
            <a:r>
              <a:rPr lang="en-US" b="1" dirty="0" smtClean="0">
                <a:solidFill>
                  <a:schemeClr val="accent2"/>
                </a:solidFill>
              </a:rPr>
              <a:t>@</a:t>
            </a:r>
            <a:r>
              <a:rPr lang="en-US" b="1" dirty="0" err="1" smtClean="0">
                <a:solidFill>
                  <a:schemeClr val="accent2"/>
                </a:solidFill>
              </a:rPr>
              <a:t>beth_Wolfset</a:t>
            </a:r>
            <a:endParaRPr lang="en-US" b="1" dirty="0" smtClean="0">
              <a:solidFill>
                <a:schemeClr val="accent2"/>
              </a:solidFill>
            </a:endParaRPr>
          </a:p>
          <a:p>
            <a:pPr marL="0" indent="0" algn="ctr">
              <a:buNone/>
            </a:pPr>
            <a:r>
              <a:rPr lang="en-US" sz="2400" dirty="0">
                <a:solidFill>
                  <a:schemeClr val="accent2"/>
                </a:solidFill>
                <a:hlinkClick r:id="rId5"/>
              </a:rPr>
              <a:t>https://</a:t>
            </a:r>
            <a:r>
              <a:rPr lang="en-US" sz="2400" dirty="0" smtClean="0">
                <a:solidFill>
                  <a:schemeClr val="accent2"/>
                </a:solidFill>
                <a:hlinkClick r:id="rId5"/>
              </a:rPr>
              <a:t>github.com/BSWolfset/PresentationSlidedecks</a:t>
            </a:r>
            <a:endParaRPr lang="en-US" sz="2400" dirty="0" smtClean="0">
              <a:solidFill>
                <a:schemeClr val="accent2"/>
              </a:solidFill>
            </a:endParaRPr>
          </a:p>
          <a:p>
            <a:pPr marL="0" indent="0" algn="ctr">
              <a:buNone/>
            </a:pPr>
            <a:endParaRPr lang="en-US" sz="2400" dirty="0" smtClean="0">
              <a:solidFill>
                <a:schemeClr val="accent2"/>
              </a:solidFill>
            </a:endParaRPr>
          </a:p>
          <a:p>
            <a:pPr marL="0" indent="0" algn="ctr">
              <a:buNone/>
            </a:pPr>
            <a:endParaRPr lang="en-US" sz="2400" dirty="0">
              <a:solidFill>
                <a:schemeClr val="accent2"/>
              </a:solidFill>
            </a:endParaRPr>
          </a:p>
        </p:txBody>
      </p:sp>
    </p:spTree>
    <p:extLst>
      <p:ext uri="{BB962C8B-B14F-4D97-AF65-F5344CB8AC3E}">
        <p14:creationId xmlns:p14="http://schemas.microsoft.com/office/powerpoint/2010/main" val="211710469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Code First vs Model First</a:t>
            </a:r>
          </a:p>
        </p:txBody>
      </p:sp>
      <p:sp>
        <p:nvSpPr>
          <p:cNvPr id="17" name="Rectangle 16"/>
          <p:cNvSpPr/>
          <p:nvPr/>
        </p:nvSpPr>
        <p:spPr>
          <a:xfrm rot="5400000">
            <a:off x="4283859" y="4499571"/>
            <a:ext cx="3267288" cy="745869"/>
          </a:xfrm>
          <a:prstGeom prst="rect">
            <a:avLst/>
          </a:prstGeom>
          <a:solidFill>
            <a:srgbClr val="CCD799"/>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p>
        </p:txBody>
      </p:sp>
      <p:pic>
        <p:nvPicPr>
          <p:cNvPr id="18" name="Picture 6" descr="Tug of war sport graph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836" y="1133004"/>
            <a:ext cx="3200400" cy="177654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15547" y="1135741"/>
            <a:ext cx="4361864" cy="3508653"/>
          </a:xfrm>
          <a:prstGeom prst="rect">
            <a:avLst/>
          </a:prstGeom>
        </p:spPr>
        <p:txBody>
          <a:bodyPr wrap="square">
            <a:spAutoFit/>
          </a:bodyPr>
          <a:lstStyle/>
          <a:p>
            <a:pPr marR="0" lvl="0">
              <a:spcBef>
                <a:spcPts val="0"/>
              </a:spcBef>
              <a:spcAft>
                <a:spcPts val="0"/>
              </a:spcAft>
              <a:tabLst>
                <a:tab pos="457200" algn="l"/>
              </a:tabLst>
            </a:pPr>
            <a:r>
              <a:rPr lang="en-US" sz="2400" b="1" dirty="0">
                <a:solidFill>
                  <a:schemeClr val="tx2"/>
                </a:solidFill>
                <a:latin typeface="Segoe UI" charset="0"/>
                <a:ea typeface="Segoe UI" charset="0"/>
                <a:cs typeface="Segoe UI" charset="0"/>
              </a:rPr>
              <a:t>Code First</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Build code-data structures in memory</a:t>
            </a:r>
          </a:p>
          <a:p>
            <a:pPr marL="342900" indent="-342900">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Measured on speed to provide functionality</a:t>
            </a:r>
          </a:p>
          <a:p>
            <a:pPr marL="342900" indent="-342900">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OR/M maps structures to DB</a:t>
            </a:r>
          </a:p>
          <a:p>
            <a:pPr marL="342900" indent="-342900">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Limits need to understand DB Access</a:t>
            </a:r>
          </a:p>
          <a:p>
            <a:pPr marL="342900" marR="0" lvl="0" indent="-342900">
              <a:spcBef>
                <a:spcPts val="0"/>
              </a:spcBef>
              <a:spcAft>
                <a:spcPts val="0"/>
              </a:spcAft>
              <a:buFont typeface="Arial" panose="020B0604020202020204" pitchFamily="34" charset="0"/>
              <a:buChar char="•"/>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b="1" i="1" dirty="0">
                <a:solidFill>
                  <a:schemeClr val="tx2"/>
                </a:solidFill>
                <a:latin typeface="Segoe UI" charset="0"/>
                <a:ea typeface="Segoe UI" charset="0"/>
                <a:cs typeface="Segoe UI" charset="0"/>
              </a:rPr>
              <a:t>Goals</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Ease of Development</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Understand code</a:t>
            </a:r>
          </a:p>
        </p:txBody>
      </p:sp>
      <p:sp>
        <p:nvSpPr>
          <p:cNvPr id="20" name="Rectangle 19"/>
          <p:cNvSpPr/>
          <p:nvPr/>
        </p:nvSpPr>
        <p:spPr>
          <a:xfrm>
            <a:off x="7598994" y="1132304"/>
            <a:ext cx="4572000" cy="3785652"/>
          </a:xfrm>
          <a:prstGeom prst="rect">
            <a:avLst/>
          </a:prstGeom>
        </p:spPr>
        <p:txBody>
          <a:bodyPr wrap="square">
            <a:spAutoFit/>
          </a:bodyPr>
          <a:lstStyle/>
          <a:p>
            <a:pPr>
              <a:tabLst>
                <a:tab pos="457200" algn="l"/>
              </a:tabLst>
            </a:pPr>
            <a:r>
              <a:rPr lang="en-US" sz="2400" b="1" dirty="0">
                <a:solidFill>
                  <a:schemeClr val="tx2"/>
                </a:solidFill>
                <a:latin typeface="Segoe UI" charset="0"/>
                <a:ea typeface="Segoe UI" charset="0"/>
                <a:cs typeface="Segoe UI" charset="0"/>
              </a:rPr>
              <a:t>Model First</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Understand data and future growth</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Use standards and templates</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Measured on multiple uses across applications</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Consistency of model facilitates efforts</a:t>
            </a:r>
          </a:p>
          <a:p>
            <a:pPr marL="342900" marR="0" lvl="0" indent="-342900">
              <a:spcBef>
                <a:spcPts val="0"/>
              </a:spcBef>
              <a:spcAft>
                <a:spcPts val="0"/>
              </a:spcAft>
              <a:buFont typeface="Arial" panose="020B0604020202020204" pitchFamily="34" charset="0"/>
              <a:buChar char="•"/>
              <a:tabLst>
                <a:tab pos="457200" algn="l"/>
              </a:tabLst>
            </a:pPr>
            <a:endParaRPr lang="en-US" dirty="0">
              <a:solidFill>
                <a:schemeClr val="tx2"/>
              </a:solidFill>
              <a:latin typeface="Segoe UI" charset="0"/>
              <a:ea typeface="Segoe UI" charset="0"/>
              <a:cs typeface="Segoe UI" charset="0"/>
            </a:endParaRPr>
          </a:p>
          <a:p>
            <a:pPr marL="342900" marR="0" lvl="0" indent="-342900">
              <a:spcBef>
                <a:spcPts val="0"/>
              </a:spcBef>
              <a:spcAft>
                <a:spcPts val="0"/>
              </a:spcAft>
              <a:buFont typeface="Arial" panose="020B0604020202020204" pitchFamily="34" charset="0"/>
              <a:buChar char="•"/>
              <a:tabLst>
                <a:tab pos="457200" algn="l"/>
              </a:tabLst>
            </a:pPr>
            <a:endParaRPr lang="en-US" dirty="0">
              <a:solidFill>
                <a:schemeClr val="tx2"/>
              </a:solidFill>
              <a:latin typeface="Segoe UI" charset="0"/>
              <a:ea typeface="Segoe UI" charset="0"/>
              <a:cs typeface="Segoe UI" charset="0"/>
            </a:endParaRPr>
          </a:p>
          <a:p>
            <a:pPr marL="342900" marR="0" lvl="0" indent="-342900">
              <a:spcBef>
                <a:spcPts val="0"/>
              </a:spcBef>
              <a:spcAft>
                <a:spcPts val="0"/>
              </a:spcAft>
              <a:buFont typeface="Arial" panose="020B0604020202020204" pitchFamily="34" charset="0"/>
              <a:buChar char="•"/>
              <a:tabLst>
                <a:tab pos="457200" algn="l"/>
              </a:tabLst>
            </a:pPr>
            <a:endParaRPr lang="en-US" dirty="0">
              <a:solidFill>
                <a:schemeClr val="tx2"/>
              </a:solidFill>
              <a:latin typeface="Segoe UI" charset="0"/>
              <a:ea typeface="Segoe UI" charset="0"/>
              <a:cs typeface="Segoe UI" charset="0"/>
            </a:endParaRPr>
          </a:p>
          <a:p>
            <a:pPr marR="0" lvl="0">
              <a:spcBef>
                <a:spcPts val="0"/>
              </a:spcBef>
              <a:spcAft>
                <a:spcPts val="0"/>
              </a:spcAft>
              <a:tabLst>
                <a:tab pos="457200" algn="l"/>
              </a:tabLst>
            </a:pPr>
            <a:r>
              <a:rPr lang="en-US" b="1" i="1" dirty="0">
                <a:solidFill>
                  <a:schemeClr val="tx2"/>
                </a:solidFill>
                <a:latin typeface="Segoe UI" charset="0"/>
                <a:ea typeface="Segoe UI" charset="0"/>
                <a:cs typeface="Segoe UI" charset="0"/>
              </a:rPr>
              <a:t>Goals</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Efficient Storage</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Performant Retrieval</a:t>
            </a:r>
          </a:p>
          <a:p>
            <a:pPr marL="342900" marR="0" lvl="0" indent="-342900">
              <a:spcBef>
                <a:spcPts val="0"/>
              </a:spcBef>
              <a:spcAft>
                <a:spcPts val="0"/>
              </a:spcAft>
              <a:buFont typeface="Arial" panose="020B0604020202020204" pitchFamily="34" charset="0"/>
              <a:buChar char="•"/>
              <a:tabLst>
                <a:tab pos="457200" algn="l"/>
              </a:tabLst>
            </a:pPr>
            <a:r>
              <a:rPr lang="en-US" dirty="0">
                <a:solidFill>
                  <a:schemeClr val="tx2"/>
                </a:solidFill>
                <a:latin typeface="Segoe UI" charset="0"/>
                <a:ea typeface="Segoe UI" charset="0"/>
                <a:cs typeface="Segoe UI" charset="0"/>
              </a:rPr>
              <a:t>Understand DB</a:t>
            </a:r>
          </a:p>
        </p:txBody>
      </p:sp>
      <p:sp>
        <p:nvSpPr>
          <p:cNvPr id="21" name="Rectangle 20"/>
          <p:cNvSpPr/>
          <p:nvPr/>
        </p:nvSpPr>
        <p:spPr>
          <a:xfrm>
            <a:off x="672666" y="3238861"/>
            <a:ext cx="10621794" cy="408790"/>
          </a:xfrm>
          <a:prstGeom prst="rect">
            <a:avLst/>
          </a:prstGeom>
          <a:solidFill>
            <a:srgbClr val="CCD799"/>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Data Abstraction Layer</a:t>
            </a:r>
            <a:endParaRPr lang="en-US" b="1" dirty="0"/>
          </a:p>
        </p:txBody>
      </p:sp>
      <p:sp>
        <p:nvSpPr>
          <p:cNvPr id="22" name="Flowchart: Predefined Process 21"/>
          <p:cNvSpPr>
            <a:spLocks noChangeAspect="1"/>
          </p:cNvSpPr>
          <p:nvPr/>
        </p:nvSpPr>
        <p:spPr>
          <a:xfrm>
            <a:off x="3128350" y="4917956"/>
            <a:ext cx="2047164" cy="1371600"/>
          </a:xfrm>
          <a:prstGeom prst="flowChartPredefinedProcess">
            <a:avLst/>
          </a:prstGeom>
          <a:solidFill>
            <a:srgbClr val="008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F2CC0D"/>
                </a:solidFill>
              </a:rPr>
              <a:t>Microservices</a:t>
            </a:r>
            <a:endParaRPr lang="en-US" dirty="0">
              <a:solidFill>
                <a:srgbClr val="F2CC0D"/>
              </a:solidFill>
            </a:endParaRPr>
          </a:p>
        </p:txBody>
      </p:sp>
      <p:sp>
        <p:nvSpPr>
          <p:cNvPr id="23" name="Flowchart: Predefined Process 22"/>
          <p:cNvSpPr>
            <a:spLocks noChangeAspect="1"/>
          </p:cNvSpPr>
          <p:nvPr/>
        </p:nvSpPr>
        <p:spPr>
          <a:xfrm>
            <a:off x="6581077" y="4917956"/>
            <a:ext cx="2047164" cy="1371600"/>
          </a:xfrm>
          <a:prstGeom prst="flowChartPredefinedProcess">
            <a:avLst/>
          </a:prstGeom>
          <a:solidFill>
            <a:srgbClr val="0019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Stored</a:t>
            </a:r>
            <a:r>
              <a:rPr lang="en-US" dirty="0" smtClean="0">
                <a:solidFill>
                  <a:srgbClr val="994D00"/>
                </a:solidFill>
              </a:rPr>
              <a:t> </a:t>
            </a:r>
            <a:r>
              <a:rPr lang="en-US" dirty="0" smtClean="0">
                <a:solidFill>
                  <a:srgbClr val="FFFFFF"/>
                </a:solidFill>
              </a:rPr>
              <a:t>Procedures</a:t>
            </a:r>
            <a:endParaRPr lang="en-US" dirty="0">
              <a:solidFill>
                <a:srgbClr val="FFFFFF"/>
              </a:solidFill>
            </a:endParaRPr>
          </a:p>
        </p:txBody>
      </p:sp>
    </p:spTree>
    <p:extLst>
      <p:ext uri="{BB962C8B-B14F-4D97-AF65-F5344CB8AC3E}">
        <p14:creationId xmlns:p14="http://schemas.microsoft.com/office/powerpoint/2010/main" val="42884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Topics</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19" name="Text Placeholder 8"/>
          <p:cNvSpPr txBox="1">
            <a:spLocks/>
          </p:cNvSpPr>
          <p:nvPr/>
        </p:nvSpPr>
        <p:spPr>
          <a:xfrm>
            <a:off x="3463705" y="1684658"/>
            <a:ext cx="4946941" cy="3374257"/>
          </a:xfrm>
          <a:prstGeom prst="rect">
            <a:avLst/>
          </a:prstGeom>
        </p:spPr>
        <p:txBody>
          <a:bodyPr>
            <a:sp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ctr">
              <a:lnSpc>
                <a:spcPct val="110000"/>
              </a:lnSpc>
              <a:buFont typeface="Arial" panose="020B0604020202020204" pitchFamily="34" charset="0"/>
              <a:buChar char="•"/>
            </a:pPr>
            <a:r>
              <a:rPr lang="en-US" dirty="0">
                <a:solidFill>
                  <a:schemeClr val="tx2"/>
                </a:solidFill>
              </a:rPr>
              <a:t>Data Anarchy</a:t>
            </a:r>
          </a:p>
          <a:p>
            <a:pPr marL="457200" indent="-457200" fontAlgn="ctr">
              <a:lnSpc>
                <a:spcPct val="110000"/>
              </a:lnSpc>
              <a:buFont typeface="Arial" panose="020B0604020202020204" pitchFamily="34" charset="0"/>
              <a:buChar char="•"/>
            </a:pPr>
            <a:r>
              <a:rPr lang="en-US" dirty="0">
                <a:solidFill>
                  <a:schemeClr val="tx2"/>
                </a:solidFill>
              </a:rPr>
              <a:t>Use Cases</a:t>
            </a:r>
          </a:p>
          <a:p>
            <a:pPr marL="457200" indent="-457200" fontAlgn="ctr">
              <a:lnSpc>
                <a:spcPct val="110000"/>
              </a:lnSpc>
              <a:buFont typeface="Arial" panose="020B0604020202020204" pitchFamily="34" charset="0"/>
              <a:buChar char="•"/>
            </a:pPr>
            <a:r>
              <a:rPr lang="en-US" dirty="0">
                <a:solidFill>
                  <a:schemeClr val="tx2"/>
                </a:solidFill>
              </a:rPr>
              <a:t>Data Governance</a:t>
            </a:r>
          </a:p>
          <a:p>
            <a:pPr marL="914400" lvl="2" indent="-457200" fontAlgn="ctr">
              <a:lnSpc>
                <a:spcPct val="110000"/>
              </a:lnSpc>
              <a:spcBef>
                <a:spcPts val="1000"/>
              </a:spcBef>
              <a:buFont typeface="Courier New" panose="02070309020205020404" pitchFamily="49" charset="0"/>
              <a:buChar char="o"/>
            </a:pPr>
            <a:r>
              <a:rPr lang="en-US" sz="2400" dirty="0">
                <a:solidFill>
                  <a:schemeClr val="tx2"/>
                </a:solidFill>
              </a:rPr>
              <a:t>People – Data Stewards</a:t>
            </a:r>
          </a:p>
          <a:p>
            <a:pPr marL="914400" lvl="2" indent="-457200" fontAlgn="ctr">
              <a:lnSpc>
                <a:spcPct val="110000"/>
              </a:lnSpc>
              <a:spcBef>
                <a:spcPts val="1000"/>
              </a:spcBef>
              <a:buFont typeface="Courier New" panose="02070309020205020404" pitchFamily="49" charset="0"/>
              <a:buChar char="o"/>
            </a:pPr>
            <a:r>
              <a:rPr lang="en-US" sz="2400" dirty="0">
                <a:solidFill>
                  <a:schemeClr val="tx2"/>
                </a:solidFill>
              </a:rPr>
              <a:t>Process</a:t>
            </a:r>
          </a:p>
          <a:p>
            <a:pPr marL="914400" lvl="2" indent="-457200" fontAlgn="ctr">
              <a:lnSpc>
                <a:spcPct val="110000"/>
              </a:lnSpc>
              <a:spcBef>
                <a:spcPts val="1000"/>
              </a:spcBef>
              <a:buFont typeface="Courier New" panose="02070309020205020404" pitchFamily="49" charset="0"/>
              <a:buChar char="o"/>
            </a:pPr>
            <a:r>
              <a:rPr lang="en-US" sz="2400" dirty="0" smtClean="0">
                <a:solidFill>
                  <a:schemeClr val="tx2"/>
                </a:solidFill>
              </a:rPr>
              <a:t>Artifacts</a:t>
            </a:r>
            <a:endParaRPr lang="en-US" sz="2400" dirty="0">
              <a:solidFill>
                <a:schemeClr val="tx2"/>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1820" y="1336704"/>
            <a:ext cx="2840736" cy="198729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79" y="3700108"/>
            <a:ext cx="2846832" cy="1999488"/>
          </a:xfrm>
          <a:prstGeom prst="rect">
            <a:avLst/>
          </a:prstGeom>
        </p:spPr>
      </p:pic>
      <p:sp>
        <p:nvSpPr>
          <p:cNvPr id="22" name="TextBox 21"/>
          <p:cNvSpPr txBox="1"/>
          <p:nvPr/>
        </p:nvSpPr>
        <p:spPr>
          <a:xfrm>
            <a:off x="802202" y="3948573"/>
            <a:ext cx="1107440" cy="1005840"/>
          </a:xfrm>
          <a:prstGeom prst="rect">
            <a:avLst/>
          </a:prstGeom>
          <a:solidFill>
            <a:schemeClr val="bg1"/>
          </a:solidFill>
        </p:spPr>
        <p:txBody>
          <a:bodyPr wrap="square" lIns="45720" tIns="0" rIns="0" bIns="0" rtlCol="0">
            <a:noAutofit/>
          </a:bodyPr>
          <a:lstStyle/>
          <a:p>
            <a:pPr algn="ctr"/>
            <a:r>
              <a:rPr lang="en-US" sz="2000" dirty="0" smtClean="0">
                <a:latin typeface="Comic Sans MS" panose="030F0702030302020204" pitchFamily="66" charset="0"/>
              </a:rPr>
              <a:t>Take me to your Data!</a:t>
            </a:r>
            <a:endParaRPr lang="en-US" sz="2000" dirty="0">
              <a:latin typeface="Comic Sans MS" panose="030F0702030302020204" pitchFamily="66" charset="0"/>
            </a:endParaRPr>
          </a:p>
        </p:txBody>
      </p:sp>
    </p:spTree>
    <p:extLst>
      <p:ext uri="{BB962C8B-B14F-4D97-AF65-F5344CB8AC3E}">
        <p14:creationId xmlns:p14="http://schemas.microsoft.com/office/powerpoint/2010/main" val="14563259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solidFill>
                  <a:srgbClr val="D40E8C"/>
                </a:solidFill>
                <a:latin typeface="Segoe UI" panose="020B0502040204020203" pitchFamily="34" charset="0"/>
                <a:ea typeface="Verdana" charset="0"/>
                <a:cs typeface="Segoe UI" panose="020B0502040204020203" pitchFamily="34" charset="0"/>
              </a:rPr>
              <a:t>The Data Landscape</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7" name="Rectangle 6">
            <a:hlinkClick r:id="rId3" action="ppaction://hlinksldjump"/>
          </p:cNvPr>
          <p:cNvSpPr/>
          <p:nvPr/>
        </p:nvSpPr>
        <p:spPr bwMode="auto">
          <a:xfrm>
            <a:off x="8752037" y="3394223"/>
            <a:ext cx="2796453" cy="2412139"/>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34464" rIns="179285" bIns="44821" numCol="1" spcCol="0" rtlCol="0" fromWordArt="0" anchor="t" anchorCtr="0" forceAA="0" compatLnSpc="1">
            <a:prstTxWarp prst="textNoShape">
              <a:avLst/>
            </a:prstTxWarp>
            <a:noAutofit/>
          </a:bodyPr>
          <a:lstStyle/>
          <a:p>
            <a:pPr defTabSz="761622">
              <a:lnSpc>
                <a:spcPct val="90000"/>
              </a:lnSpc>
              <a:defRPr/>
            </a:pPr>
            <a:endParaRPr lang="en-US" sz="1372" kern="0" dirty="0">
              <a:ln>
                <a:solidFill>
                  <a:srgbClr val="FFFFFF">
                    <a:alpha val="0"/>
                  </a:srgbClr>
                </a:solidFill>
              </a:ln>
              <a:gradFill>
                <a:gsLst>
                  <a:gs pos="85841">
                    <a:srgbClr val="000000"/>
                  </a:gs>
                  <a:gs pos="0">
                    <a:srgbClr val="000000"/>
                  </a:gs>
                </a:gsLst>
                <a:lin ang="5400000" scaled="0"/>
              </a:gradFill>
              <a:latin typeface="Segoe UI Light"/>
            </a:endParaRPr>
          </a:p>
        </p:txBody>
      </p:sp>
      <p:sp>
        <p:nvSpPr>
          <p:cNvPr id="8" name="Rectangle 7">
            <a:hlinkClick r:id="rId3" action="ppaction://hlinksldjump"/>
          </p:cNvPr>
          <p:cNvSpPr/>
          <p:nvPr/>
        </p:nvSpPr>
        <p:spPr bwMode="auto">
          <a:xfrm>
            <a:off x="3628971" y="1965925"/>
            <a:ext cx="7911889" cy="2412139"/>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34464" rIns="179285" bIns="44821" numCol="1" spcCol="0" rtlCol="0" fromWordArt="0" anchor="t" anchorCtr="0" forceAA="0" compatLnSpc="1">
            <a:prstTxWarp prst="textNoShape">
              <a:avLst/>
            </a:prstTxWarp>
            <a:noAutofit/>
          </a:bodyPr>
          <a:lstStyle/>
          <a:p>
            <a:pPr defTabSz="761622">
              <a:lnSpc>
                <a:spcPct val="90000"/>
              </a:lnSpc>
              <a:defRPr/>
            </a:pPr>
            <a:endParaRPr lang="en-US" sz="1372" kern="0" dirty="0">
              <a:ln>
                <a:solidFill>
                  <a:srgbClr val="FFFFFF">
                    <a:alpha val="0"/>
                  </a:srgbClr>
                </a:solidFill>
              </a:ln>
              <a:gradFill>
                <a:gsLst>
                  <a:gs pos="85841">
                    <a:srgbClr val="000000"/>
                  </a:gs>
                  <a:gs pos="0">
                    <a:srgbClr val="000000"/>
                  </a:gs>
                </a:gsLst>
                <a:lin ang="5400000" scaled="0"/>
              </a:gradFill>
              <a:latin typeface="Segoe UI Light"/>
            </a:endParaRPr>
          </a:p>
        </p:txBody>
      </p:sp>
      <p:sp>
        <p:nvSpPr>
          <p:cNvPr id="9" name="Rectangle 8">
            <a:hlinkClick r:id="rId3" action="ppaction://hlinksldjump"/>
          </p:cNvPr>
          <p:cNvSpPr/>
          <p:nvPr/>
        </p:nvSpPr>
        <p:spPr bwMode="auto">
          <a:xfrm>
            <a:off x="8967673" y="2181444"/>
            <a:ext cx="2380265" cy="3374551"/>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761622">
              <a:lnSpc>
                <a:spcPct val="90000"/>
              </a:lnSpc>
              <a:defRPr/>
            </a:pPr>
            <a:r>
              <a:rPr lang="en-US" sz="1961" kern="0" dirty="0">
                <a:ln>
                  <a:solidFill>
                    <a:srgbClr val="FFFFFF">
                      <a:alpha val="0"/>
                    </a:srgbClr>
                  </a:solidFill>
                </a:ln>
                <a:gradFill>
                  <a:gsLst>
                    <a:gs pos="56637">
                      <a:srgbClr val="FFFFFF"/>
                    </a:gs>
                    <a:gs pos="11000">
                      <a:srgbClr val="FFFFFF"/>
                    </a:gs>
                  </a:gsLst>
                  <a:lin ang="5400000" scaled="0"/>
                </a:gradFill>
              </a:rPr>
              <a:t>BI &amp; </a:t>
            </a:r>
            <a:r>
              <a:rPr lang="en-US" sz="1961" kern="0" dirty="0" smtClean="0">
                <a:ln>
                  <a:solidFill>
                    <a:srgbClr val="FFFFFF">
                      <a:alpha val="0"/>
                    </a:srgbClr>
                  </a:solidFill>
                </a:ln>
                <a:gradFill>
                  <a:gsLst>
                    <a:gs pos="56637">
                      <a:srgbClr val="FFFFFF"/>
                    </a:gs>
                    <a:gs pos="11000">
                      <a:srgbClr val="FFFFFF"/>
                    </a:gs>
                  </a:gsLst>
                  <a:lin ang="5400000" scaled="0"/>
                </a:gradFill>
              </a:rPr>
              <a:t>Analytics</a:t>
            </a:r>
            <a:endParaRPr lang="en-US" sz="1961" kern="0" dirty="0">
              <a:ln>
                <a:solidFill>
                  <a:srgbClr val="FFFFFF">
                    <a:alpha val="0"/>
                  </a:srgbClr>
                </a:solidFill>
              </a:ln>
              <a:gradFill>
                <a:gsLst>
                  <a:gs pos="56637">
                    <a:srgbClr val="FFFFFF"/>
                  </a:gs>
                  <a:gs pos="11000">
                    <a:srgbClr val="FFFFFF"/>
                  </a:gs>
                </a:gsLst>
                <a:lin ang="5400000" scaled="0"/>
              </a:gradFill>
            </a:endParaRPr>
          </a:p>
        </p:txBody>
      </p:sp>
      <p:sp>
        <p:nvSpPr>
          <p:cNvPr id="10" name="TextBox 9"/>
          <p:cNvSpPr txBox="1"/>
          <p:nvPr/>
        </p:nvSpPr>
        <p:spPr>
          <a:xfrm>
            <a:off x="10182517" y="3578230"/>
            <a:ext cx="864380" cy="162932"/>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1176" dirty="0">
                <a:ln>
                  <a:solidFill>
                    <a:srgbClr val="FFFFFF">
                      <a:alpha val="0"/>
                    </a:srgbClr>
                  </a:solidFill>
                </a:ln>
                <a:gradFill>
                  <a:gsLst>
                    <a:gs pos="11504">
                      <a:srgbClr val="FFFFFF"/>
                    </a:gs>
                    <a:gs pos="49000">
                      <a:srgbClr val="FFFFFF"/>
                    </a:gs>
                  </a:gsLst>
                  <a:lin ang="5400000" scaled="1"/>
                </a:gradFill>
              </a:rPr>
              <a:t>Dashboards</a:t>
            </a:r>
          </a:p>
        </p:txBody>
      </p:sp>
      <p:sp>
        <p:nvSpPr>
          <p:cNvPr id="11" name="TextBox 10"/>
          <p:cNvSpPr txBox="1"/>
          <p:nvPr/>
        </p:nvSpPr>
        <p:spPr>
          <a:xfrm>
            <a:off x="9235116" y="3578230"/>
            <a:ext cx="729181" cy="162932"/>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1176" dirty="0">
                <a:ln>
                  <a:solidFill>
                    <a:srgbClr val="FFFFFF">
                      <a:alpha val="0"/>
                    </a:srgbClr>
                  </a:solidFill>
                </a:ln>
                <a:gradFill>
                  <a:gsLst>
                    <a:gs pos="11504">
                      <a:srgbClr val="FFFFFF"/>
                    </a:gs>
                    <a:gs pos="49000">
                      <a:srgbClr val="FFFFFF"/>
                    </a:gs>
                  </a:gsLst>
                  <a:lin ang="5400000" scaled="1"/>
                </a:gradFill>
              </a:rPr>
              <a:t>Reporting</a:t>
            </a:r>
          </a:p>
        </p:txBody>
      </p:sp>
      <p:pic>
        <p:nvPicPr>
          <p:cNvPr id="12"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10206497" y="2781762"/>
            <a:ext cx="744358" cy="692657"/>
          </a:xfrm>
          <a:prstGeom prst="rect">
            <a:avLst/>
          </a:prstGeom>
          <a:noFill/>
          <a:ln w="15875">
            <a:noFill/>
          </a:ln>
        </p:spPr>
      </p:pic>
      <p:sp>
        <p:nvSpPr>
          <p:cNvPr id="13" name="Freeform 6"/>
          <p:cNvSpPr>
            <a:spLocks noChangeAspect="1" noEditPoints="1"/>
          </p:cNvSpPr>
          <p:nvPr/>
        </p:nvSpPr>
        <p:spPr bwMode="black">
          <a:xfrm>
            <a:off x="9323252" y="2781762"/>
            <a:ext cx="554527" cy="660090"/>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
        <p:nvSpPr>
          <p:cNvPr id="14" name="Right Arrow 13"/>
          <p:cNvSpPr/>
          <p:nvPr/>
        </p:nvSpPr>
        <p:spPr bwMode="auto">
          <a:xfrm>
            <a:off x="3368952" y="3012057"/>
            <a:ext cx="425626"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5" name="Right Arrow 14"/>
          <p:cNvSpPr/>
          <p:nvPr/>
        </p:nvSpPr>
        <p:spPr bwMode="auto">
          <a:xfrm>
            <a:off x="5388338" y="3012057"/>
            <a:ext cx="430284"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6" name="Right Arrow 15"/>
          <p:cNvSpPr/>
          <p:nvPr/>
        </p:nvSpPr>
        <p:spPr bwMode="auto">
          <a:xfrm>
            <a:off x="8536897" y="3012057"/>
            <a:ext cx="430284"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grpSp>
        <p:nvGrpSpPr>
          <p:cNvPr id="17" name="Group 16"/>
          <p:cNvGrpSpPr/>
          <p:nvPr/>
        </p:nvGrpSpPr>
        <p:grpSpPr>
          <a:xfrm>
            <a:off x="3808365" y="2181444"/>
            <a:ext cx="1579482" cy="1981099"/>
            <a:chOff x="3808365" y="2181444"/>
            <a:chExt cx="1579482" cy="1981099"/>
          </a:xfrm>
        </p:grpSpPr>
        <p:sp>
          <p:nvSpPr>
            <p:cNvPr id="18" name="Rectangle 17">
              <a:hlinkClick r:id="rId3" action="ppaction://hlinksldjump"/>
            </p:cNvPr>
            <p:cNvSpPr/>
            <p:nvPr/>
          </p:nvSpPr>
          <p:spPr bwMode="auto">
            <a:xfrm>
              <a:off x="3808365" y="2181444"/>
              <a:ext cx="1579482" cy="1981099"/>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761622">
                <a:lnSpc>
                  <a:spcPct val="90000"/>
                </a:lnSpc>
                <a:defRPr/>
              </a:pPr>
              <a:r>
                <a:rPr lang="en-US" sz="1961" kern="0" dirty="0">
                  <a:ln>
                    <a:solidFill>
                      <a:srgbClr val="FFFFFF">
                        <a:alpha val="0"/>
                      </a:srgbClr>
                    </a:solidFill>
                  </a:ln>
                  <a:gradFill>
                    <a:gsLst>
                      <a:gs pos="56637">
                        <a:srgbClr val="FFFFFF"/>
                      </a:gs>
                      <a:gs pos="11000">
                        <a:srgbClr val="FFFFFF"/>
                      </a:gs>
                    </a:gsLst>
                    <a:lin ang="5400000" scaled="0"/>
                  </a:gradFill>
                </a:rPr>
                <a:t>ETL</a:t>
              </a:r>
              <a:endParaRPr lang="en-US" sz="1765" kern="0" dirty="0">
                <a:ln>
                  <a:solidFill>
                    <a:srgbClr val="FFFFFF">
                      <a:alpha val="0"/>
                    </a:srgbClr>
                  </a:solidFill>
                </a:ln>
                <a:gradFill>
                  <a:gsLst>
                    <a:gs pos="56637">
                      <a:srgbClr val="FFFFFF"/>
                    </a:gs>
                    <a:gs pos="11000">
                      <a:srgbClr val="FFFFFF"/>
                    </a:gs>
                  </a:gsLst>
                  <a:lin ang="5400000" scaled="0"/>
                </a:gradFill>
              </a:endParaRPr>
            </a:p>
          </p:txBody>
        </p:sp>
        <p:sp>
          <p:nvSpPr>
            <p:cNvPr id="19" name="Freeform 18"/>
            <p:cNvSpPr/>
            <p:nvPr/>
          </p:nvSpPr>
          <p:spPr>
            <a:xfrm>
              <a:off x="4242004" y="2777907"/>
              <a:ext cx="716897" cy="11575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76" dirty="0">
                  <a:gradFill>
                    <a:gsLst>
                      <a:gs pos="0">
                        <a:srgbClr val="000000"/>
                      </a:gs>
                      <a:gs pos="100000">
                        <a:srgbClr val="000000"/>
                      </a:gs>
                    </a:gsLst>
                    <a:lin ang="5400000" scaled="1"/>
                  </a:gradFill>
                </a:rPr>
                <a:t>Staging</a:t>
              </a:r>
            </a:p>
          </p:txBody>
        </p:sp>
        <p:sp>
          <p:nvSpPr>
            <p:cNvPr id="20" name="Oval 19"/>
            <p:cNvSpPr/>
            <p:nvPr/>
          </p:nvSpPr>
          <p:spPr>
            <a:xfrm>
              <a:off x="4309421" y="2814224"/>
              <a:ext cx="582060" cy="2301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21" name="Curved Down Arrow 20"/>
            <p:cNvSpPr/>
            <p:nvPr/>
          </p:nvSpPr>
          <p:spPr bwMode="auto">
            <a:xfrm>
              <a:off x="4377896" y="2467156"/>
              <a:ext cx="523707" cy="310550"/>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grpSp>
      <p:grpSp>
        <p:nvGrpSpPr>
          <p:cNvPr id="22" name="Group 21"/>
          <p:cNvGrpSpPr/>
          <p:nvPr/>
        </p:nvGrpSpPr>
        <p:grpSpPr>
          <a:xfrm>
            <a:off x="5819113" y="2181444"/>
            <a:ext cx="2717293" cy="1989093"/>
            <a:chOff x="5819113" y="2181444"/>
            <a:chExt cx="2717293" cy="1989093"/>
          </a:xfrm>
        </p:grpSpPr>
        <p:sp>
          <p:nvSpPr>
            <p:cNvPr id="23" name="Rectangle 22">
              <a:hlinkClick r:id="rId3" action="ppaction://hlinksldjump"/>
            </p:cNvPr>
            <p:cNvSpPr/>
            <p:nvPr/>
          </p:nvSpPr>
          <p:spPr bwMode="auto">
            <a:xfrm>
              <a:off x="5819113" y="2181444"/>
              <a:ext cx="2717293" cy="1981099"/>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761622">
                <a:lnSpc>
                  <a:spcPct val="90000"/>
                </a:lnSpc>
                <a:defRPr/>
              </a:pPr>
              <a:r>
                <a:rPr lang="en-US" sz="1961" kern="0" dirty="0">
                  <a:ln>
                    <a:solidFill>
                      <a:srgbClr val="FFFFFF">
                        <a:alpha val="0"/>
                      </a:srgbClr>
                    </a:solidFill>
                  </a:ln>
                  <a:gradFill>
                    <a:gsLst>
                      <a:gs pos="56637">
                        <a:srgbClr val="FFFFFF"/>
                      </a:gs>
                      <a:gs pos="11000">
                        <a:srgbClr val="FFFFFF"/>
                      </a:gs>
                    </a:gsLst>
                    <a:lin ang="5400000" scaled="0"/>
                  </a:gradFill>
                </a:rPr>
                <a:t>Data </a:t>
              </a:r>
              <a:r>
                <a:rPr lang="en-US" sz="1961" kern="0" dirty="0" smtClean="0">
                  <a:ln>
                    <a:solidFill>
                      <a:srgbClr val="FFFFFF">
                        <a:alpha val="0"/>
                      </a:srgbClr>
                    </a:solidFill>
                  </a:ln>
                  <a:gradFill>
                    <a:gsLst>
                      <a:gs pos="56637">
                        <a:srgbClr val="FFFFFF"/>
                      </a:gs>
                      <a:gs pos="11000">
                        <a:srgbClr val="FFFFFF"/>
                      </a:gs>
                    </a:gsLst>
                    <a:lin ang="5400000" scaled="0"/>
                  </a:gradFill>
                </a:rPr>
                <a:t>Warehouse</a:t>
              </a:r>
              <a:endParaRPr lang="en-US" sz="1961" kern="0" dirty="0">
                <a:ln>
                  <a:solidFill>
                    <a:srgbClr val="FFFFFF">
                      <a:alpha val="0"/>
                    </a:srgbClr>
                  </a:solidFill>
                </a:ln>
                <a:gradFill>
                  <a:gsLst>
                    <a:gs pos="56637">
                      <a:srgbClr val="FFFFFF"/>
                    </a:gs>
                    <a:gs pos="11000">
                      <a:srgbClr val="FFFFFF"/>
                    </a:gs>
                  </a:gsLst>
                  <a:lin ang="5400000" scaled="0"/>
                </a:gradFill>
              </a:endParaRPr>
            </a:p>
          </p:txBody>
        </p:sp>
        <p:pic>
          <p:nvPicPr>
            <p:cNvPr id="24" name="Picture 2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12783" y="2575548"/>
              <a:ext cx="439301" cy="406354"/>
            </a:xfrm>
            <a:prstGeom prst="rect">
              <a:avLst/>
            </a:prstGeom>
            <a:solidFill>
              <a:srgbClr val="68217A"/>
            </a:solidFill>
          </p:spPr>
        </p:pic>
        <p:pic>
          <p:nvPicPr>
            <p:cNvPr id="25" name="Picture 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12783" y="3088571"/>
              <a:ext cx="439301" cy="406354"/>
            </a:xfrm>
            <a:prstGeom prst="rect">
              <a:avLst/>
            </a:prstGeom>
            <a:solidFill>
              <a:srgbClr val="68217A"/>
            </a:solidFill>
          </p:spPr>
        </p:pic>
        <p:pic>
          <p:nvPicPr>
            <p:cNvPr id="26" name="Picture 2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12783" y="3618571"/>
              <a:ext cx="439301" cy="406354"/>
            </a:xfrm>
            <a:prstGeom prst="rect">
              <a:avLst/>
            </a:prstGeom>
            <a:solidFill>
              <a:srgbClr val="68217A"/>
            </a:solidFill>
          </p:spPr>
        </p:pic>
        <p:cxnSp>
          <p:nvCxnSpPr>
            <p:cNvPr id="27" name="Straight Arrow Connector 26"/>
            <p:cNvCxnSpPr/>
            <p:nvPr/>
          </p:nvCxnSpPr>
          <p:spPr>
            <a:xfrm flipV="1">
              <a:off x="7307389" y="2744684"/>
              <a:ext cx="482699" cy="545860"/>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6" idx="1"/>
            </p:cNvCxnSpPr>
            <p:nvPr/>
          </p:nvCxnSpPr>
          <p:spPr>
            <a:xfrm>
              <a:off x="7307317" y="3284828"/>
              <a:ext cx="505466" cy="536921"/>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5" idx="1"/>
            </p:cNvCxnSpPr>
            <p:nvPr/>
          </p:nvCxnSpPr>
          <p:spPr>
            <a:xfrm>
              <a:off x="7318291" y="3290544"/>
              <a:ext cx="494493" cy="1204"/>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6107761" y="2761242"/>
              <a:ext cx="1210529" cy="112520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1" name="Oval 30"/>
            <p:cNvSpPr/>
            <p:nvPr/>
          </p:nvSpPr>
          <p:spPr>
            <a:xfrm>
              <a:off x="6216152" y="2806339"/>
              <a:ext cx="982847" cy="2236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2" name="Lightning Bolt 31"/>
            <p:cNvSpPr/>
            <p:nvPr/>
          </p:nvSpPr>
          <p:spPr bwMode="auto">
            <a:xfrm rot="7027223">
              <a:off x="5967840" y="2818136"/>
              <a:ext cx="1504407" cy="1200396"/>
            </a:xfrm>
            <a:prstGeom prst="lightningBol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761622">
                <a:lnSpc>
                  <a:spcPct val="90000"/>
                </a:lnSpc>
              </a:pPr>
              <a:endParaRPr lang="en-US" sz="1765" kern="0" dirty="0">
                <a:ln>
                  <a:solidFill>
                    <a:srgbClr val="FFFFFF">
                      <a:alpha val="0"/>
                    </a:srgbClr>
                  </a:solidFill>
                </a:ln>
                <a:gradFill>
                  <a:gsLst>
                    <a:gs pos="56637">
                      <a:srgbClr val="FFFFFF"/>
                    </a:gs>
                    <a:gs pos="11000">
                      <a:srgbClr val="FFFFFF"/>
                    </a:gs>
                  </a:gsLst>
                  <a:lin ang="5400000" scaled="0"/>
                </a:gradFill>
              </a:endParaRPr>
            </a:p>
          </p:txBody>
        </p:sp>
      </p:grpSp>
      <p:grpSp>
        <p:nvGrpSpPr>
          <p:cNvPr id="33" name="Group 32"/>
          <p:cNvGrpSpPr/>
          <p:nvPr/>
        </p:nvGrpSpPr>
        <p:grpSpPr>
          <a:xfrm>
            <a:off x="9395001" y="1257083"/>
            <a:ext cx="827347" cy="618693"/>
            <a:chOff x="9336393" y="1268806"/>
            <a:chExt cx="827347" cy="618693"/>
          </a:xfrm>
        </p:grpSpPr>
        <p:sp>
          <p:nvSpPr>
            <p:cNvPr id="34" name="Freeform 57"/>
            <p:cNvSpPr>
              <a:spLocks/>
            </p:cNvSpPr>
            <p:nvPr/>
          </p:nvSpPr>
          <p:spPr bwMode="auto">
            <a:xfrm>
              <a:off x="9852477" y="1268806"/>
              <a:ext cx="311263" cy="531806"/>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solidFill>
              <a:schemeClr val="bg2">
                <a:lumMod val="90000"/>
              </a:schemeClr>
            </a:solidFill>
            <a:ln>
              <a:noFill/>
            </a:ln>
            <a:extLst/>
          </p:spPr>
          <p:txBody>
            <a:bodyPr vert="horz" wrap="square" lIns="87880" tIns="43940" rIns="87880" bIns="43940" numCol="1" anchor="t" anchorCtr="0" compatLnSpc="1">
              <a:prstTxWarp prst="textNoShape">
                <a:avLst/>
              </a:prstTxWarp>
            </a:bodyPr>
            <a:lstStyle/>
            <a:p>
              <a:endParaRPr lang="en-US" sz="1730">
                <a:solidFill>
                  <a:srgbClr val="000000"/>
                </a:solidFill>
              </a:endParaRPr>
            </a:p>
          </p:txBody>
        </p:sp>
        <p:sp>
          <p:nvSpPr>
            <p:cNvPr id="35" name="Freeform 58"/>
            <p:cNvSpPr>
              <a:spLocks/>
            </p:cNvSpPr>
            <p:nvPr/>
          </p:nvSpPr>
          <p:spPr bwMode="auto">
            <a:xfrm>
              <a:off x="9336393" y="1268806"/>
              <a:ext cx="312876" cy="531806"/>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solidFill>
              <a:schemeClr val="bg2">
                <a:lumMod val="90000"/>
              </a:schemeClr>
            </a:solidFill>
            <a:ln>
              <a:noFill/>
            </a:ln>
            <a:extLst/>
          </p:spPr>
          <p:txBody>
            <a:bodyPr vert="horz" wrap="square" lIns="87880" tIns="43940" rIns="87880" bIns="43940" numCol="1" anchor="t" anchorCtr="0" compatLnSpc="1">
              <a:prstTxWarp prst="textNoShape">
                <a:avLst/>
              </a:prstTxWarp>
            </a:bodyPr>
            <a:lstStyle/>
            <a:p>
              <a:endParaRPr lang="en-US" sz="1730">
                <a:solidFill>
                  <a:srgbClr val="000000"/>
                </a:solidFill>
              </a:endParaRPr>
            </a:p>
          </p:txBody>
        </p:sp>
        <p:sp>
          <p:nvSpPr>
            <p:cNvPr id="36" name="Freeform 59"/>
            <p:cNvSpPr>
              <a:spLocks/>
            </p:cNvSpPr>
            <p:nvPr/>
          </p:nvSpPr>
          <p:spPr bwMode="auto">
            <a:xfrm>
              <a:off x="9654107" y="1307755"/>
              <a:ext cx="193531" cy="226205"/>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bg2">
                <a:lumMod val="90000"/>
              </a:schemeClr>
            </a:solidFill>
            <a:ln>
              <a:noFill/>
            </a:ln>
            <a:extLst/>
          </p:spPr>
          <p:txBody>
            <a:bodyPr vert="horz" wrap="square" lIns="87880" tIns="43940" rIns="87880" bIns="43940" numCol="1" anchor="t" anchorCtr="0" compatLnSpc="1">
              <a:prstTxWarp prst="textNoShape">
                <a:avLst/>
              </a:prstTxWarp>
            </a:bodyPr>
            <a:lstStyle/>
            <a:p>
              <a:endParaRPr lang="en-US" sz="1730">
                <a:solidFill>
                  <a:srgbClr val="000000"/>
                </a:solidFill>
              </a:endParaRPr>
            </a:p>
          </p:txBody>
        </p:sp>
        <p:sp>
          <p:nvSpPr>
            <p:cNvPr id="37" name="Freeform 60"/>
            <p:cNvSpPr>
              <a:spLocks/>
            </p:cNvSpPr>
            <p:nvPr/>
          </p:nvSpPr>
          <p:spPr bwMode="auto">
            <a:xfrm>
              <a:off x="9570245" y="1530963"/>
              <a:ext cx="361257" cy="356536"/>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bg2">
                <a:lumMod val="90000"/>
              </a:schemeClr>
            </a:solidFill>
            <a:ln>
              <a:noFill/>
            </a:ln>
            <a:extLst/>
          </p:spPr>
          <p:txBody>
            <a:bodyPr vert="horz" wrap="square" lIns="87880" tIns="43940" rIns="87880" bIns="43940" numCol="1" anchor="t" anchorCtr="0" compatLnSpc="1">
              <a:prstTxWarp prst="textNoShape">
                <a:avLst/>
              </a:prstTxWarp>
            </a:bodyPr>
            <a:lstStyle/>
            <a:p>
              <a:endParaRPr lang="en-US" sz="1730">
                <a:solidFill>
                  <a:srgbClr val="000000"/>
                </a:solidFill>
              </a:endParaRPr>
            </a:p>
          </p:txBody>
        </p:sp>
      </p:grpSp>
      <p:sp>
        <p:nvSpPr>
          <p:cNvPr id="38" name="Freeform 128"/>
          <p:cNvSpPr>
            <a:spLocks noChangeAspect="1"/>
          </p:cNvSpPr>
          <p:nvPr/>
        </p:nvSpPr>
        <p:spPr bwMode="black">
          <a:xfrm>
            <a:off x="2569696" y="5935361"/>
            <a:ext cx="1158696" cy="64008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grpSp>
        <p:nvGrpSpPr>
          <p:cNvPr id="39" name="Group 38"/>
          <p:cNvGrpSpPr/>
          <p:nvPr/>
        </p:nvGrpSpPr>
        <p:grpSpPr>
          <a:xfrm>
            <a:off x="1506674" y="1133282"/>
            <a:ext cx="668759" cy="789916"/>
            <a:chOff x="1506674" y="1133282"/>
            <a:chExt cx="668759" cy="789916"/>
          </a:xfrm>
        </p:grpSpPr>
        <p:sp>
          <p:nvSpPr>
            <p:cNvPr id="40" name="Rectangle 39"/>
            <p:cNvSpPr/>
            <p:nvPr/>
          </p:nvSpPr>
          <p:spPr>
            <a:xfrm>
              <a:off x="1506674" y="1218258"/>
              <a:ext cx="544555" cy="587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1" name="Freeform 15"/>
            <p:cNvSpPr>
              <a:spLocks noEditPoints="1"/>
            </p:cNvSpPr>
            <p:nvPr/>
          </p:nvSpPr>
          <p:spPr bwMode="auto">
            <a:xfrm>
              <a:off x="1506674" y="1133282"/>
              <a:ext cx="668759" cy="789916"/>
            </a:xfrm>
            <a:custGeom>
              <a:avLst/>
              <a:gdLst>
                <a:gd name="T0" fmla="*/ 248 w 312"/>
                <a:gd name="T1" fmla="*/ 48 h 641"/>
                <a:gd name="T2" fmla="*/ 71 w 312"/>
                <a:gd name="T3" fmla="*/ 0 h 641"/>
                <a:gd name="T4" fmla="*/ 258 w 312"/>
                <a:gd name="T5" fmla="*/ 641 h 641"/>
                <a:gd name="T6" fmla="*/ 312 w 312"/>
                <a:gd name="T7" fmla="*/ 10 h 641"/>
                <a:gd name="T8" fmla="*/ 258 w 312"/>
                <a:gd name="T9" fmla="*/ 641 h 641"/>
                <a:gd name="T10" fmla="*/ 248 w 312"/>
                <a:gd name="T11" fmla="*/ 55 h 641"/>
                <a:gd name="T12" fmla="*/ 0 w 312"/>
                <a:gd name="T13" fmla="*/ 641 h 641"/>
                <a:gd name="T14" fmla="*/ 19 w 312"/>
                <a:gd name="T15" fmla="*/ 107 h 641"/>
                <a:gd name="T16" fmla="*/ 232 w 312"/>
                <a:gd name="T17" fmla="*/ 78 h 641"/>
                <a:gd name="T18" fmla="*/ 19 w 312"/>
                <a:gd name="T19" fmla="*/ 107 h 641"/>
                <a:gd name="T20" fmla="*/ 232 w 312"/>
                <a:gd name="T21" fmla="*/ 135 h 641"/>
                <a:gd name="T22" fmla="*/ 19 w 312"/>
                <a:gd name="T23" fmla="*/ 121 h 641"/>
                <a:gd name="T24" fmla="*/ 19 w 312"/>
                <a:gd name="T25" fmla="*/ 166 h 641"/>
                <a:gd name="T26" fmla="*/ 232 w 312"/>
                <a:gd name="T27" fmla="*/ 152 h 641"/>
                <a:gd name="T28" fmla="*/ 19 w 312"/>
                <a:gd name="T29" fmla="*/ 166 h 641"/>
                <a:gd name="T30" fmla="*/ 232 w 312"/>
                <a:gd name="T31" fmla="*/ 196 h 641"/>
                <a:gd name="T32" fmla="*/ 19 w 312"/>
                <a:gd name="T33" fmla="*/ 182 h 641"/>
                <a:gd name="T34" fmla="*/ 19 w 312"/>
                <a:gd name="T35" fmla="*/ 227 h 641"/>
                <a:gd name="T36" fmla="*/ 232 w 312"/>
                <a:gd name="T37" fmla="*/ 213 h 641"/>
                <a:gd name="T38" fmla="*/ 19 w 312"/>
                <a:gd name="T39" fmla="*/ 227 h 641"/>
                <a:gd name="T40" fmla="*/ 232 w 312"/>
                <a:gd name="T41" fmla="*/ 258 h 641"/>
                <a:gd name="T42" fmla="*/ 19 w 312"/>
                <a:gd name="T43" fmla="*/ 244 h 641"/>
                <a:gd name="T44" fmla="*/ 19 w 312"/>
                <a:gd name="T45" fmla="*/ 289 h 641"/>
                <a:gd name="T46" fmla="*/ 232 w 312"/>
                <a:gd name="T47" fmla="*/ 274 h 641"/>
                <a:gd name="T48" fmla="*/ 19 w 312"/>
                <a:gd name="T49" fmla="*/ 289 h 641"/>
                <a:gd name="T50" fmla="*/ 232 w 312"/>
                <a:gd name="T51" fmla="*/ 319 h 641"/>
                <a:gd name="T52" fmla="*/ 19 w 312"/>
                <a:gd name="T53" fmla="*/ 305 h 641"/>
                <a:gd name="T54" fmla="*/ 19 w 312"/>
                <a:gd name="T55" fmla="*/ 352 h 641"/>
                <a:gd name="T56" fmla="*/ 232 w 312"/>
                <a:gd name="T57" fmla="*/ 338 h 641"/>
                <a:gd name="T58" fmla="*/ 19 w 312"/>
                <a:gd name="T59" fmla="*/ 352 h 641"/>
                <a:gd name="T60" fmla="*/ 232 w 312"/>
                <a:gd name="T61" fmla="*/ 383 h 641"/>
                <a:gd name="T62" fmla="*/ 19 w 312"/>
                <a:gd name="T63" fmla="*/ 369 h 641"/>
                <a:gd name="T64" fmla="*/ 19 w 312"/>
                <a:gd name="T65" fmla="*/ 414 h 641"/>
                <a:gd name="T66" fmla="*/ 232 w 312"/>
                <a:gd name="T67" fmla="*/ 400 h 641"/>
                <a:gd name="T68" fmla="*/ 19 w 312"/>
                <a:gd name="T69" fmla="*/ 414 h 641"/>
                <a:gd name="T70" fmla="*/ 232 w 312"/>
                <a:gd name="T71" fmla="*/ 445 h 641"/>
                <a:gd name="T72" fmla="*/ 19 w 312"/>
                <a:gd name="T73" fmla="*/ 43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641">
                  <a:moveTo>
                    <a:pt x="312" y="0"/>
                  </a:moveTo>
                  <a:lnTo>
                    <a:pt x="248" y="48"/>
                  </a:lnTo>
                  <a:lnTo>
                    <a:pt x="5" y="48"/>
                  </a:lnTo>
                  <a:lnTo>
                    <a:pt x="71" y="0"/>
                  </a:lnTo>
                  <a:lnTo>
                    <a:pt x="312" y="0"/>
                  </a:lnTo>
                  <a:close/>
                  <a:moveTo>
                    <a:pt x="258" y="641"/>
                  </a:moveTo>
                  <a:lnTo>
                    <a:pt x="312" y="572"/>
                  </a:lnTo>
                  <a:lnTo>
                    <a:pt x="312" y="10"/>
                  </a:lnTo>
                  <a:lnTo>
                    <a:pt x="258" y="52"/>
                  </a:lnTo>
                  <a:lnTo>
                    <a:pt x="258" y="641"/>
                  </a:lnTo>
                  <a:close/>
                  <a:moveTo>
                    <a:pt x="0" y="55"/>
                  </a:moveTo>
                  <a:lnTo>
                    <a:pt x="248" y="55"/>
                  </a:lnTo>
                  <a:lnTo>
                    <a:pt x="248" y="641"/>
                  </a:lnTo>
                  <a:lnTo>
                    <a:pt x="0" y="641"/>
                  </a:lnTo>
                  <a:lnTo>
                    <a:pt x="0" y="55"/>
                  </a:lnTo>
                  <a:close/>
                  <a:moveTo>
                    <a:pt x="19" y="107"/>
                  </a:moveTo>
                  <a:lnTo>
                    <a:pt x="232" y="107"/>
                  </a:lnTo>
                  <a:lnTo>
                    <a:pt x="232" y="78"/>
                  </a:lnTo>
                  <a:lnTo>
                    <a:pt x="19" y="78"/>
                  </a:lnTo>
                  <a:lnTo>
                    <a:pt x="19" y="107"/>
                  </a:lnTo>
                  <a:close/>
                  <a:moveTo>
                    <a:pt x="19" y="135"/>
                  </a:moveTo>
                  <a:lnTo>
                    <a:pt x="232" y="135"/>
                  </a:lnTo>
                  <a:lnTo>
                    <a:pt x="232" y="121"/>
                  </a:lnTo>
                  <a:lnTo>
                    <a:pt x="19" y="121"/>
                  </a:lnTo>
                  <a:lnTo>
                    <a:pt x="19" y="135"/>
                  </a:lnTo>
                  <a:close/>
                  <a:moveTo>
                    <a:pt x="19" y="166"/>
                  </a:moveTo>
                  <a:lnTo>
                    <a:pt x="232" y="166"/>
                  </a:lnTo>
                  <a:lnTo>
                    <a:pt x="232" y="152"/>
                  </a:lnTo>
                  <a:lnTo>
                    <a:pt x="19" y="152"/>
                  </a:lnTo>
                  <a:lnTo>
                    <a:pt x="19" y="166"/>
                  </a:lnTo>
                  <a:close/>
                  <a:moveTo>
                    <a:pt x="19" y="196"/>
                  </a:moveTo>
                  <a:lnTo>
                    <a:pt x="232" y="196"/>
                  </a:lnTo>
                  <a:lnTo>
                    <a:pt x="232" y="182"/>
                  </a:lnTo>
                  <a:lnTo>
                    <a:pt x="19" y="182"/>
                  </a:lnTo>
                  <a:lnTo>
                    <a:pt x="19" y="196"/>
                  </a:lnTo>
                  <a:close/>
                  <a:moveTo>
                    <a:pt x="19" y="227"/>
                  </a:moveTo>
                  <a:lnTo>
                    <a:pt x="232" y="227"/>
                  </a:lnTo>
                  <a:lnTo>
                    <a:pt x="232" y="213"/>
                  </a:lnTo>
                  <a:lnTo>
                    <a:pt x="19" y="213"/>
                  </a:lnTo>
                  <a:lnTo>
                    <a:pt x="19" y="227"/>
                  </a:lnTo>
                  <a:close/>
                  <a:moveTo>
                    <a:pt x="19" y="258"/>
                  </a:moveTo>
                  <a:lnTo>
                    <a:pt x="232" y="258"/>
                  </a:lnTo>
                  <a:lnTo>
                    <a:pt x="232" y="244"/>
                  </a:lnTo>
                  <a:lnTo>
                    <a:pt x="19" y="244"/>
                  </a:lnTo>
                  <a:lnTo>
                    <a:pt x="19" y="258"/>
                  </a:lnTo>
                  <a:close/>
                  <a:moveTo>
                    <a:pt x="19" y="289"/>
                  </a:moveTo>
                  <a:lnTo>
                    <a:pt x="232" y="289"/>
                  </a:lnTo>
                  <a:lnTo>
                    <a:pt x="232" y="274"/>
                  </a:lnTo>
                  <a:lnTo>
                    <a:pt x="19" y="274"/>
                  </a:lnTo>
                  <a:lnTo>
                    <a:pt x="19" y="289"/>
                  </a:lnTo>
                  <a:close/>
                  <a:moveTo>
                    <a:pt x="19" y="319"/>
                  </a:moveTo>
                  <a:lnTo>
                    <a:pt x="232" y="319"/>
                  </a:lnTo>
                  <a:lnTo>
                    <a:pt x="232" y="305"/>
                  </a:lnTo>
                  <a:lnTo>
                    <a:pt x="19" y="305"/>
                  </a:lnTo>
                  <a:lnTo>
                    <a:pt x="19" y="319"/>
                  </a:lnTo>
                  <a:close/>
                  <a:moveTo>
                    <a:pt x="19" y="352"/>
                  </a:moveTo>
                  <a:lnTo>
                    <a:pt x="232" y="352"/>
                  </a:lnTo>
                  <a:lnTo>
                    <a:pt x="232" y="338"/>
                  </a:lnTo>
                  <a:lnTo>
                    <a:pt x="19" y="338"/>
                  </a:lnTo>
                  <a:lnTo>
                    <a:pt x="19" y="352"/>
                  </a:lnTo>
                  <a:close/>
                  <a:moveTo>
                    <a:pt x="19" y="383"/>
                  </a:moveTo>
                  <a:lnTo>
                    <a:pt x="232" y="383"/>
                  </a:lnTo>
                  <a:lnTo>
                    <a:pt x="232" y="369"/>
                  </a:lnTo>
                  <a:lnTo>
                    <a:pt x="19" y="369"/>
                  </a:lnTo>
                  <a:lnTo>
                    <a:pt x="19" y="383"/>
                  </a:lnTo>
                  <a:close/>
                  <a:moveTo>
                    <a:pt x="19" y="414"/>
                  </a:moveTo>
                  <a:lnTo>
                    <a:pt x="232" y="414"/>
                  </a:lnTo>
                  <a:lnTo>
                    <a:pt x="232" y="400"/>
                  </a:lnTo>
                  <a:lnTo>
                    <a:pt x="19" y="400"/>
                  </a:lnTo>
                  <a:lnTo>
                    <a:pt x="19" y="414"/>
                  </a:lnTo>
                  <a:close/>
                  <a:moveTo>
                    <a:pt x="19" y="445"/>
                  </a:moveTo>
                  <a:lnTo>
                    <a:pt x="232" y="445"/>
                  </a:lnTo>
                  <a:lnTo>
                    <a:pt x="232" y="430"/>
                  </a:lnTo>
                  <a:lnTo>
                    <a:pt x="19" y="430"/>
                  </a:lnTo>
                  <a:lnTo>
                    <a:pt x="19" y="44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grpSp>
      <p:sp>
        <p:nvSpPr>
          <p:cNvPr id="42" name="Rectangle 41">
            <a:hlinkClick r:id="rId3" action="ppaction://hlinksldjump"/>
          </p:cNvPr>
          <p:cNvSpPr/>
          <p:nvPr/>
        </p:nvSpPr>
        <p:spPr bwMode="auto">
          <a:xfrm>
            <a:off x="269240" y="1980396"/>
            <a:ext cx="3140280" cy="1981099"/>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143428" rIns="0" bIns="143428" numCol="1" spcCol="0" rtlCol="0" fromWordArt="0" anchor="t" anchorCtr="0" forceAA="0" compatLnSpc="1">
            <a:prstTxWarp prst="textNoShape">
              <a:avLst/>
            </a:prstTxWarp>
            <a:noAutofit/>
          </a:bodyPr>
          <a:lstStyle/>
          <a:p>
            <a:pPr defTabSz="761622">
              <a:lnSpc>
                <a:spcPct val="90000"/>
              </a:lnSpc>
              <a:defRPr/>
            </a:pPr>
            <a:r>
              <a:rPr lang="en-US" sz="1961" kern="0" dirty="0" smtClean="0">
                <a:ln>
                  <a:solidFill>
                    <a:srgbClr val="FFFFFF">
                      <a:alpha val="0"/>
                    </a:srgbClr>
                  </a:solidFill>
                </a:ln>
                <a:gradFill>
                  <a:gsLst>
                    <a:gs pos="56637">
                      <a:srgbClr val="FFFFFF"/>
                    </a:gs>
                    <a:gs pos="11000">
                      <a:srgbClr val="FFFFFF"/>
                    </a:gs>
                  </a:gsLst>
                  <a:lin ang="5400000" scaled="0"/>
                </a:gradFill>
              </a:rPr>
              <a:t>Transactional Source </a:t>
            </a:r>
            <a:r>
              <a:rPr lang="en-US" sz="1961" kern="0" dirty="0">
                <a:ln>
                  <a:solidFill>
                    <a:srgbClr val="FFFFFF">
                      <a:alpha val="0"/>
                    </a:srgbClr>
                  </a:solidFill>
                </a:ln>
                <a:gradFill>
                  <a:gsLst>
                    <a:gs pos="56637">
                      <a:srgbClr val="FFFFFF"/>
                    </a:gs>
                    <a:gs pos="11000">
                      <a:srgbClr val="FFFFFF"/>
                    </a:gs>
                  </a:gsLst>
                  <a:lin ang="5400000" scaled="0"/>
                </a:gradFill>
              </a:rPr>
              <a:t>systems</a:t>
            </a:r>
          </a:p>
        </p:txBody>
      </p:sp>
      <p:sp>
        <p:nvSpPr>
          <p:cNvPr id="43" name="Freeform 42"/>
          <p:cNvSpPr/>
          <p:nvPr/>
        </p:nvSpPr>
        <p:spPr>
          <a:xfrm>
            <a:off x="346771" y="2487228"/>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4" name="Oval 43"/>
          <p:cNvSpPr/>
          <p:nvPr/>
        </p:nvSpPr>
        <p:spPr>
          <a:xfrm>
            <a:off x="375962" y="2496546"/>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5" name="Freeform 44"/>
          <p:cNvSpPr/>
          <p:nvPr/>
        </p:nvSpPr>
        <p:spPr>
          <a:xfrm>
            <a:off x="1106970" y="2487228"/>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6" name="Oval 45"/>
          <p:cNvSpPr/>
          <p:nvPr/>
        </p:nvSpPr>
        <p:spPr>
          <a:xfrm>
            <a:off x="1136161" y="2496546"/>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7" name="Freeform 46"/>
          <p:cNvSpPr/>
          <p:nvPr/>
        </p:nvSpPr>
        <p:spPr>
          <a:xfrm>
            <a:off x="1894695" y="2491129"/>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8" name="Oval 47"/>
          <p:cNvSpPr/>
          <p:nvPr/>
        </p:nvSpPr>
        <p:spPr>
          <a:xfrm>
            <a:off x="1923886" y="250076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9" name="Freeform 48"/>
          <p:cNvSpPr/>
          <p:nvPr/>
        </p:nvSpPr>
        <p:spPr>
          <a:xfrm>
            <a:off x="2663646" y="2491129"/>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0" name="Oval 49"/>
          <p:cNvSpPr/>
          <p:nvPr/>
        </p:nvSpPr>
        <p:spPr>
          <a:xfrm>
            <a:off x="2692837" y="250076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1" name="Freeform 50"/>
          <p:cNvSpPr/>
          <p:nvPr/>
        </p:nvSpPr>
        <p:spPr>
          <a:xfrm>
            <a:off x="709116" y="2487228"/>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2" name="Oval 51"/>
          <p:cNvSpPr/>
          <p:nvPr/>
        </p:nvSpPr>
        <p:spPr>
          <a:xfrm>
            <a:off x="738307" y="2496546"/>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3" name="Freeform 52"/>
          <p:cNvSpPr/>
          <p:nvPr/>
        </p:nvSpPr>
        <p:spPr>
          <a:xfrm>
            <a:off x="1469316" y="2487228"/>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4" name="Oval 53"/>
          <p:cNvSpPr/>
          <p:nvPr/>
        </p:nvSpPr>
        <p:spPr>
          <a:xfrm>
            <a:off x="1498506" y="2496546"/>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5" name="Freeform 54"/>
          <p:cNvSpPr/>
          <p:nvPr/>
        </p:nvSpPr>
        <p:spPr>
          <a:xfrm>
            <a:off x="2257040" y="2491129"/>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6" name="Oval 55"/>
          <p:cNvSpPr/>
          <p:nvPr/>
        </p:nvSpPr>
        <p:spPr>
          <a:xfrm>
            <a:off x="2286231" y="250076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7" name="Freeform 56"/>
          <p:cNvSpPr/>
          <p:nvPr/>
        </p:nvSpPr>
        <p:spPr>
          <a:xfrm>
            <a:off x="3025991" y="2491129"/>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8" name="Oval 57"/>
          <p:cNvSpPr/>
          <p:nvPr/>
        </p:nvSpPr>
        <p:spPr>
          <a:xfrm>
            <a:off x="3055182" y="250076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9" name="TextBox 58"/>
          <p:cNvSpPr txBox="1"/>
          <p:nvPr/>
        </p:nvSpPr>
        <p:spPr>
          <a:xfrm>
            <a:off x="517961" y="3172986"/>
            <a:ext cx="358570" cy="162932"/>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OLTP</a:t>
            </a:r>
          </a:p>
        </p:txBody>
      </p:sp>
      <p:sp>
        <p:nvSpPr>
          <p:cNvPr id="60" name="Freeform 59"/>
          <p:cNvSpPr/>
          <p:nvPr/>
        </p:nvSpPr>
        <p:spPr>
          <a:xfrm>
            <a:off x="542044" y="2603394"/>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1" name="Oval 60"/>
          <p:cNvSpPr/>
          <p:nvPr/>
        </p:nvSpPr>
        <p:spPr>
          <a:xfrm>
            <a:off x="571235" y="261271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2" name="TextBox 61"/>
          <p:cNvSpPr txBox="1"/>
          <p:nvPr/>
        </p:nvSpPr>
        <p:spPr>
          <a:xfrm>
            <a:off x="1282620" y="3172986"/>
            <a:ext cx="358570" cy="162932"/>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ERP</a:t>
            </a:r>
          </a:p>
        </p:txBody>
      </p:sp>
      <p:sp>
        <p:nvSpPr>
          <p:cNvPr id="63" name="Freeform 62"/>
          <p:cNvSpPr/>
          <p:nvPr/>
        </p:nvSpPr>
        <p:spPr>
          <a:xfrm>
            <a:off x="1302244" y="2603394"/>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4" name="Oval 63"/>
          <p:cNvSpPr/>
          <p:nvPr/>
        </p:nvSpPr>
        <p:spPr>
          <a:xfrm>
            <a:off x="1331434" y="261271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5" name="TextBox 64"/>
          <p:cNvSpPr txBox="1"/>
          <p:nvPr/>
        </p:nvSpPr>
        <p:spPr>
          <a:xfrm>
            <a:off x="2027580" y="3171613"/>
            <a:ext cx="358570" cy="162932"/>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CRM</a:t>
            </a:r>
          </a:p>
        </p:txBody>
      </p:sp>
      <p:sp>
        <p:nvSpPr>
          <p:cNvPr id="66" name="Freeform 65"/>
          <p:cNvSpPr/>
          <p:nvPr/>
        </p:nvSpPr>
        <p:spPr>
          <a:xfrm>
            <a:off x="2051663" y="2603394"/>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7" name="Oval 66"/>
          <p:cNvSpPr/>
          <p:nvPr/>
        </p:nvSpPr>
        <p:spPr>
          <a:xfrm>
            <a:off x="2080854" y="2613027"/>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8" name="TextBox 67"/>
          <p:cNvSpPr txBox="1"/>
          <p:nvPr/>
        </p:nvSpPr>
        <p:spPr>
          <a:xfrm>
            <a:off x="2796531" y="3171613"/>
            <a:ext cx="358570" cy="193064"/>
          </a:xfrm>
          <a:prstGeom prst="rect">
            <a:avLst/>
          </a:prstGeom>
          <a:noFill/>
        </p:spPr>
        <p:txBody>
          <a:bodyPr wrap="square" lIns="0" tIns="0" rIns="0" bIns="0" rtlCol="0">
            <a:no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LOB</a:t>
            </a:r>
          </a:p>
        </p:txBody>
      </p:sp>
      <p:sp>
        <p:nvSpPr>
          <p:cNvPr id="69" name="Freeform 68"/>
          <p:cNvSpPr/>
          <p:nvPr/>
        </p:nvSpPr>
        <p:spPr>
          <a:xfrm>
            <a:off x="2820614" y="2603394"/>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70" name="Oval 69"/>
          <p:cNvSpPr/>
          <p:nvPr/>
        </p:nvSpPr>
        <p:spPr>
          <a:xfrm>
            <a:off x="2849805" y="2613027"/>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71" name="Rectangle 70">
            <a:hlinkClick r:id="rId3" action="ppaction://hlinksldjump"/>
          </p:cNvPr>
          <p:cNvSpPr/>
          <p:nvPr/>
        </p:nvSpPr>
        <p:spPr bwMode="auto">
          <a:xfrm>
            <a:off x="269240" y="4261911"/>
            <a:ext cx="3138091" cy="1626906"/>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143428" rIns="0" bIns="143428" numCol="1" spcCol="0" rtlCol="0" fromWordArt="0" anchor="t" anchorCtr="0" forceAA="0" compatLnSpc="1">
            <a:prstTxWarp prst="textNoShape">
              <a:avLst/>
            </a:prstTxWarp>
            <a:noAutofit/>
          </a:bodyPr>
          <a:lstStyle/>
          <a:p>
            <a:pPr defTabSz="761622">
              <a:lnSpc>
                <a:spcPct val="90000"/>
              </a:lnSpc>
            </a:pPr>
            <a:r>
              <a:rPr lang="en-US" sz="1961" kern="0" dirty="0" err="1" smtClean="0">
                <a:ln>
                  <a:solidFill>
                    <a:srgbClr val="FFFFFF">
                      <a:alpha val="0"/>
                    </a:srgbClr>
                  </a:solidFill>
                </a:ln>
                <a:gradFill>
                  <a:gsLst>
                    <a:gs pos="56637">
                      <a:srgbClr val="FFFFFF"/>
                    </a:gs>
                    <a:gs pos="11000">
                      <a:srgbClr val="FFFFFF"/>
                    </a:gs>
                  </a:gsLst>
                  <a:lin ang="5400000" scaled="0"/>
                </a:gradFill>
              </a:rPr>
              <a:t>IoT</a:t>
            </a:r>
            <a:r>
              <a:rPr lang="en-US" sz="1961" kern="0" dirty="0" smtClean="0">
                <a:ln>
                  <a:solidFill>
                    <a:srgbClr val="FFFFFF">
                      <a:alpha val="0"/>
                    </a:srgbClr>
                  </a:solidFill>
                </a:ln>
                <a:gradFill>
                  <a:gsLst>
                    <a:gs pos="56637">
                      <a:srgbClr val="FFFFFF"/>
                    </a:gs>
                    <a:gs pos="11000">
                      <a:srgbClr val="FFFFFF"/>
                    </a:gs>
                  </a:gsLst>
                  <a:lin ang="5400000" scaled="0"/>
                </a:gradFill>
              </a:rPr>
              <a:t> Data</a:t>
            </a:r>
            <a:endParaRPr lang="en-US" sz="1961" kern="0" dirty="0">
              <a:ln>
                <a:solidFill>
                  <a:srgbClr val="FFFFFF">
                    <a:alpha val="0"/>
                  </a:srgbClr>
                </a:solidFill>
              </a:ln>
              <a:gradFill>
                <a:gsLst>
                  <a:gs pos="56637">
                    <a:srgbClr val="FFFFFF"/>
                  </a:gs>
                  <a:gs pos="11000">
                    <a:srgbClr val="FFFFFF"/>
                  </a:gs>
                </a:gsLst>
                <a:lin ang="5400000" scaled="0"/>
              </a:gradFill>
            </a:endParaRPr>
          </a:p>
        </p:txBody>
      </p:sp>
      <p:sp>
        <p:nvSpPr>
          <p:cNvPr id="72" name="TextBox 71"/>
          <p:cNvSpPr txBox="1"/>
          <p:nvPr/>
        </p:nvSpPr>
        <p:spPr>
          <a:xfrm>
            <a:off x="470547" y="5393130"/>
            <a:ext cx="537855" cy="162865"/>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Devices</a:t>
            </a:r>
          </a:p>
        </p:txBody>
      </p:sp>
      <p:sp>
        <p:nvSpPr>
          <p:cNvPr id="73" name="TextBox 72"/>
          <p:cNvSpPr txBox="1"/>
          <p:nvPr/>
        </p:nvSpPr>
        <p:spPr>
          <a:xfrm>
            <a:off x="1202692" y="5393130"/>
            <a:ext cx="537855" cy="162865"/>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Web</a:t>
            </a:r>
          </a:p>
        </p:txBody>
      </p:sp>
      <p:sp>
        <p:nvSpPr>
          <p:cNvPr id="74" name="TextBox 73"/>
          <p:cNvSpPr txBox="1"/>
          <p:nvPr/>
        </p:nvSpPr>
        <p:spPr>
          <a:xfrm>
            <a:off x="1911246" y="5393130"/>
            <a:ext cx="537855" cy="162865"/>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Sensors</a:t>
            </a:r>
          </a:p>
        </p:txBody>
      </p:sp>
      <p:sp>
        <p:nvSpPr>
          <p:cNvPr id="75" name="TextBox 74"/>
          <p:cNvSpPr txBox="1"/>
          <p:nvPr/>
        </p:nvSpPr>
        <p:spPr>
          <a:xfrm>
            <a:off x="2631597" y="5393130"/>
            <a:ext cx="537855" cy="179285"/>
          </a:xfrm>
          <a:prstGeom prst="rect">
            <a:avLst/>
          </a:prstGeom>
          <a:noFill/>
        </p:spPr>
        <p:txBody>
          <a:bodyPr wrap="square" lIns="0" tIns="0" rIns="0" bIns="0" rtlCol="0">
            <a:no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Social</a:t>
            </a:r>
          </a:p>
        </p:txBody>
      </p:sp>
      <p:grpSp>
        <p:nvGrpSpPr>
          <p:cNvPr id="76" name="Group 75"/>
          <p:cNvGrpSpPr/>
          <p:nvPr/>
        </p:nvGrpSpPr>
        <p:grpSpPr>
          <a:xfrm>
            <a:off x="427511" y="4919257"/>
            <a:ext cx="633133" cy="374580"/>
            <a:chOff x="2850175" y="4068514"/>
            <a:chExt cx="724051" cy="428369"/>
          </a:xfrm>
          <a:solidFill>
            <a:schemeClr val="bg1"/>
          </a:solidFill>
        </p:grpSpPr>
        <p:sp>
          <p:nvSpPr>
            <p:cNvPr id="77" name="Freeform 43"/>
            <p:cNvSpPr>
              <a:spLocks noChangeAspect="1" noEditPoints="1"/>
            </p:cNvSpPr>
            <p:nvPr/>
          </p:nvSpPr>
          <p:spPr bwMode="black">
            <a:xfrm>
              <a:off x="2850175" y="4068514"/>
              <a:ext cx="220416" cy="424898"/>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grpSp>
          <p:nvGrpSpPr>
            <p:cNvPr id="78" name="Group 77"/>
            <p:cNvGrpSpPr/>
            <p:nvPr/>
          </p:nvGrpSpPr>
          <p:grpSpPr>
            <a:xfrm>
              <a:off x="3113590" y="4171955"/>
              <a:ext cx="460636" cy="324928"/>
              <a:chOff x="6432939" y="4098201"/>
              <a:chExt cx="709174" cy="500243"/>
            </a:xfrm>
            <a:grpFill/>
          </p:grpSpPr>
          <p:sp>
            <p:nvSpPr>
              <p:cNvPr id="79" name="Rounded Rectangle 6"/>
              <p:cNvSpPr>
                <a:spLocks noChangeAspect="1"/>
              </p:cNvSpPr>
              <p:nvPr/>
            </p:nvSpPr>
            <p:spPr bwMode="black">
              <a:xfrm rot="16200000">
                <a:off x="6537404" y="3993736"/>
                <a:ext cx="500243" cy="709174"/>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84" tIns="40342" rIns="80684" bIns="40342" numCol="1" rtlCol="0" anchor="ctr" anchorCtr="0" compatLnSpc="1">
                <a:prstTxWarp prst="textNoShape">
                  <a:avLst/>
                </a:prstTxWarp>
              </a:bodyPr>
              <a:lstStyle/>
              <a:p>
                <a:pPr defTabSz="726147"/>
                <a:endParaRPr lang="en-US" sz="1765" spc="-120" dirty="0">
                  <a:solidFill>
                    <a:srgbClr val="000000">
                      <a:lumMod val="50000"/>
                    </a:srgbClr>
                  </a:solidFill>
                  <a:latin typeface="Segoe Light" pitchFamily="34" charset="0"/>
                </a:endParaRPr>
              </a:p>
            </p:txBody>
          </p:sp>
          <p:sp>
            <p:nvSpPr>
              <p:cNvPr id="80"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89639" tIns="44820" rIns="89639" bIns="44820" numCol="1" anchor="t" anchorCtr="0" compatLnSpc="1">
                <a:prstTxWarp prst="textNoShape">
                  <a:avLst/>
                </a:prstTxWarp>
              </a:bodyPr>
              <a:lstStyle/>
              <a:p>
                <a:pPr defTabSz="896175"/>
                <a:endParaRPr lang="en-US" sz="1667" dirty="0">
                  <a:solidFill>
                    <a:srgbClr val="000000"/>
                  </a:solidFill>
                </a:endParaRPr>
              </a:p>
            </p:txBody>
          </p:sp>
        </p:grpSp>
      </p:grpSp>
      <p:sp>
        <p:nvSpPr>
          <p:cNvPr id="81" name="Freeform 30"/>
          <p:cNvSpPr>
            <a:spLocks noChangeAspect="1" noEditPoints="1"/>
          </p:cNvSpPr>
          <p:nvPr/>
        </p:nvSpPr>
        <p:spPr bwMode="auto">
          <a:xfrm>
            <a:off x="1328943" y="4938560"/>
            <a:ext cx="285355" cy="335973"/>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grpSp>
        <p:nvGrpSpPr>
          <p:cNvPr id="82" name="Group 81"/>
          <p:cNvGrpSpPr/>
          <p:nvPr/>
        </p:nvGrpSpPr>
        <p:grpSpPr>
          <a:xfrm>
            <a:off x="1832263" y="4966444"/>
            <a:ext cx="670604" cy="280205"/>
            <a:chOff x="5416547" y="3144838"/>
            <a:chExt cx="1352553" cy="565150"/>
          </a:xfrm>
          <a:solidFill>
            <a:schemeClr val="bg1"/>
          </a:solidFill>
        </p:grpSpPr>
        <p:sp>
          <p:nvSpPr>
            <p:cNvPr id="83"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
          <p:nvSpPr>
            <p:cNvPr id="84"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
          <p:nvSpPr>
            <p:cNvPr id="85"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
          <p:nvSpPr>
            <p:cNvPr id="86"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grpSp>
      <p:sp>
        <p:nvSpPr>
          <p:cNvPr id="87" name="Freeform 13"/>
          <p:cNvSpPr>
            <a:spLocks noChangeAspect="1" noEditPoints="1"/>
          </p:cNvSpPr>
          <p:nvPr/>
        </p:nvSpPr>
        <p:spPr bwMode="black">
          <a:xfrm>
            <a:off x="2688722" y="4935736"/>
            <a:ext cx="401232" cy="34162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84" tIns="40342" rIns="80684" bIns="40342" numCol="1" rtlCol="0" anchor="ctr" anchorCtr="0" compatLnSpc="1">
            <a:prstTxWarp prst="textNoShape">
              <a:avLst/>
            </a:prstTxWarp>
          </a:bodyPr>
          <a:lstStyle/>
          <a:p>
            <a:pPr defTabSz="726147"/>
            <a:endParaRPr lang="en-US" sz="1765" spc="-120">
              <a:solidFill>
                <a:srgbClr val="000000">
                  <a:lumMod val="50000"/>
                </a:srgbClr>
              </a:solidFill>
              <a:latin typeface="Segoe Light" pitchFamily="34" charset="0"/>
            </a:endParaRPr>
          </a:p>
        </p:txBody>
      </p:sp>
      <p:pic>
        <p:nvPicPr>
          <p:cNvPr id="88" name="Picture 2" descr="http://images.clipartpanda.com/lake-clipart-ilmenskie-lake-topper-1a-z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8683" y="6281309"/>
            <a:ext cx="1828800" cy="294132"/>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785372" y="4445325"/>
            <a:ext cx="537855" cy="473364"/>
            <a:chOff x="1785372" y="4288912"/>
            <a:chExt cx="537855" cy="473364"/>
          </a:xfrm>
        </p:grpSpPr>
        <p:sp>
          <p:nvSpPr>
            <p:cNvPr id="90" name="Flowchart: Card 89"/>
            <p:cNvSpPr>
              <a:spLocks noChangeAspect="1"/>
            </p:cNvSpPr>
            <p:nvPr/>
          </p:nvSpPr>
          <p:spPr>
            <a:xfrm>
              <a:off x="1929795" y="4288912"/>
              <a:ext cx="311728" cy="274320"/>
            </a:xfrm>
            <a:prstGeom prst="flowChartPunchedCar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785372" y="4582991"/>
              <a:ext cx="537855" cy="179285"/>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gradFill>
                    <a:gsLst>
                      <a:gs pos="11504">
                        <a:srgbClr val="FFFFFF"/>
                      </a:gs>
                      <a:gs pos="49000">
                        <a:srgbClr val="FFFFFF"/>
                      </a:gs>
                    </a:gsLst>
                    <a:lin ang="5400000" scaled="1"/>
                  </a:gradFill>
                </a:rPr>
                <a:t>Logs</a:t>
              </a:r>
              <a:endParaRPr lang="en-US" sz="1176" dirty="0">
                <a:ln>
                  <a:solidFill>
                    <a:srgbClr val="FFFFFF">
                      <a:alpha val="0"/>
                    </a:srgbClr>
                  </a:solidFill>
                </a:ln>
                <a:gradFill>
                  <a:gsLst>
                    <a:gs pos="11504">
                      <a:srgbClr val="FFFFFF"/>
                    </a:gs>
                    <a:gs pos="49000">
                      <a:srgbClr val="FFFFFF"/>
                    </a:gs>
                  </a:gsLst>
                  <a:lin ang="5400000" scaled="1"/>
                </a:gradFill>
              </a:endParaRPr>
            </a:p>
          </p:txBody>
        </p:sp>
      </p:grpSp>
      <p:grpSp>
        <p:nvGrpSpPr>
          <p:cNvPr id="92" name="Group 91"/>
          <p:cNvGrpSpPr/>
          <p:nvPr/>
        </p:nvGrpSpPr>
        <p:grpSpPr>
          <a:xfrm>
            <a:off x="1432988" y="3405126"/>
            <a:ext cx="1415017" cy="540383"/>
            <a:chOff x="9671733" y="94861"/>
            <a:chExt cx="1415017" cy="540383"/>
          </a:xfrm>
        </p:grpSpPr>
        <p:sp>
          <p:nvSpPr>
            <p:cNvPr id="93" name="Freeform 92"/>
            <p:cNvSpPr/>
            <p:nvPr/>
          </p:nvSpPr>
          <p:spPr>
            <a:xfrm>
              <a:off x="9671733" y="94861"/>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4" name="Oval 93"/>
            <p:cNvSpPr/>
            <p:nvPr/>
          </p:nvSpPr>
          <p:spPr>
            <a:xfrm>
              <a:off x="9700924" y="10417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5" name="Freeform 94"/>
            <p:cNvSpPr/>
            <p:nvPr/>
          </p:nvSpPr>
          <p:spPr>
            <a:xfrm>
              <a:off x="10034078" y="94861"/>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6" name="Oval 95"/>
            <p:cNvSpPr/>
            <p:nvPr/>
          </p:nvSpPr>
          <p:spPr>
            <a:xfrm>
              <a:off x="10063269" y="10417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7" name="TextBox 96"/>
            <p:cNvSpPr txBox="1"/>
            <p:nvPr/>
          </p:nvSpPr>
          <p:spPr>
            <a:xfrm>
              <a:off x="10364019" y="236645"/>
              <a:ext cx="722731" cy="162865"/>
            </a:xfrm>
            <a:prstGeom prst="rect">
              <a:avLst/>
            </a:prstGeom>
            <a:noFill/>
          </p:spPr>
          <p:txBody>
            <a:bodyPr wrap="square" lIns="0" tIns="0" rIns="0" bIns="0" rtlCol="0">
              <a:spAutoFit/>
            </a:bodyPr>
            <a:lstStyle/>
            <a:p>
              <a:pPr algn="ctr">
                <a:lnSpc>
                  <a:spcPct val="90000"/>
                </a:lnSpc>
              </a:pPr>
              <a:r>
                <a:rPr lang="en-US" sz="1176" dirty="0" smtClean="0">
                  <a:ln>
                    <a:solidFill>
                      <a:srgbClr val="FFFFFF">
                        <a:alpha val="0"/>
                      </a:srgbClr>
                    </a:solidFill>
                  </a:ln>
                  <a:gradFill>
                    <a:gsLst>
                      <a:gs pos="11504">
                        <a:srgbClr val="FFFFFF"/>
                      </a:gs>
                      <a:gs pos="49000">
                        <a:srgbClr val="FFFFFF"/>
                      </a:gs>
                    </a:gsLst>
                    <a:lin ang="5400000" scaled="1"/>
                  </a:gradFill>
                </a:rPr>
                <a:t>Historical</a:t>
              </a:r>
              <a:endParaRPr lang="en-US" sz="1176" dirty="0">
                <a:ln>
                  <a:solidFill>
                    <a:srgbClr val="FFFFFF">
                      <a:alpha val="0"/>
                    </a:srgbClr>
                  </a:solidFill>
                </a:ln>
                <a:gradFill>
                  <a:gsLst>
                    <a:gs pos="11504">
                      <a:srgbClr val="FFFFFF"/>
                    </a:gs>
                    <a:gs pos="49000">
                      <a:srgbClr val="FFFFFF"/>
                    </a:gs>
                  </a:gsLst>
                  <a:lin ang="5400000" scaled="1"/>
                </a:gradFill>
              </a:endParaRPr>
            </a:p>
          </p:txBody>
        </p:sp>
        <p:sp>
          <p:nvSpPr>
            <p:cNvPr id="98" name="Freeform 97"/>
            <p:cNvSpPr/>
            <p:nvPr/>
          </p:nvSpPr>
          <p:spPr>
            <a:xfrm>
              <a:off x="9867006" y="211027"/>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9" name="Oval 98"/>
            <p:cNvSpPr/>
            <p:nvPr/>
          </p:nvSpPr>
          <p:spPr>
            <a:xfrm>
              <a:off x="9896197" y="220345"/>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pic>
        <p:nvPicPr>
          <p:cNvPr id="100" name="Picture 99"/>
          <p:cNvPicPr>
            <a:picLocks noChangeAspect="1"/>
          </p:cNvPicPr>
          <p:nvPr/>
        </p:nvPicPr>
        <p:blipFill>
          <a:blip r:embed="rId7"/>
          <a:stretch>
            <a:fillRect/>
          </a:stretch>
        </p:blipFill>
        <p:spPr>
          <a:xfrm>
            <a:off x="9482965" y="3893040"/>
            <a:ext cx="1292411" cy="1280160"/>
          </a:xfrm>
          <a:prstGeom prst="rect">
            <a:avLst/>
          </a:prstGeom>
        </p:spPr>
      </p:pic>
      <p:sp>
        <p:nvSpPr>
          <p:cNvPr id="101" name="TextBox 100"/>
          <p:cNvSpPr txBox="1"/>
          <p:nvPr/>
        </p:nvSpPr>
        <p:spPr>
          <a:xfrm>
            <a:off x="9415448" y="5274533"/>
            <a:ext cx="1359928" cy="162865"/>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1176" dirty="0" smtClean="0">
                <a:ln>
                  <a:solidFill>
                    <a:srgbClr val="FFFFFF">
                      <a:alpha val="0"/>
                    </a:srgbClr>
                  </a:solidFill>
                </a:ln>
                <a:gradFill>
                  <a:gsLst>
                    <a:gs pos="11504">
                      <a:srgbClr val="FFFFFF"/>
                    </a:gs>
                    <a:gs pos="49000">
                      <a:srgbClr val="FFFFFF"/>
                    </a:gs>
                  </a:gsLst>
                  <a:lin ang="5400000" scaled="1"/>
                </a:gradFill>
              </a:rPr>
              <a:t>Predictive Analytics</a:t>
            </a:r>
            <a:endParaRPr lang="en-US" sz="1176" dirty="0">
              <a:ln>
                <a:solidFill>
                  <a:srgbClr val="FFFFFF">
                    <a:alpha val="0"/>
                  </a:srgbClr>
                </a:solidFill>
              </a:ln>
              <a:gradFill>
                <a:gsLst>
                  <a:gs pos="11504">
                    <a:srgbClr val="FFFFFF"/>
                  </a:gs>
                  <a:gs pos="49000">
                    <a:srgbClr val="FFFFFF"/>
                  </a:gs>
                </a:gsLst>
                <a:lin ang="5400000" scaled="1"/>
              </a:gradFill>
            </a:endParaRPr>
          </a:p>
        </p:txBody>
      </p:sp>
      <p:sp>
        <p:nvSpPr>
          <p:cNvPr id="102" name="TextBox 101"/>
          <p:cNvSpPr txBox="1"/>
          <p:nvPr/>
        </p:nvSpPr>
        <p:spPr>
          <a:xfrm>
            <a:off x="445938" y="6614556"/>
            <a:ext cx="1166711" cy="152004"/>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solidFill>
                  <a:srgbClr val="0B667F"/>
                </a:solidFill>
              </a:rPr>
              <a:t>Azure Data Lake</a:t>
            </a:r>
            <a:endParaRPr lang="en-US" sz="1176" dirty="0">
              <a:ln>
                <a:solidFill>
                  <a:srgbClr val="FFFFFF">
                    <a:alpha val="0"/>
                  </a:srgbClr>
                </a:solidFill>
              </a:ln>
              <a:solidFill>
                <a:srgbClr val="0B667F"/>
              </a:solidFill>
            </a:endParaRPr>
          </a:p>
        </p:txBody>
      </p:sp>
      <p:sp>
        <p:nvSpPr>
          <p:cNvPr id="103" name="TextBox 102"/>
          <p:cNvSpPr txBox="1"/>
          <p:nvPr/>
        </p:nvSpPr>
        <p:spPr>
          <a:xfrm>
            <a:off x="2538253" y="6605921"/>
            <a:ext cx="1166711" cy="152004"/>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solidFill>
                  <a:srgbClr val="0B667F"/>
                </a:solidFill>
              </a:rPr>
              <a:t>Microsoft Azure</a:t>
            </a:r>
            <a:endParaRPr lang="en-US" sz="1176" dirty="0">
              <a:ln>
                <a:solidFill>
                  <a:srgbClr val="FFFFFF">
                    <a:alpha val="0"/>
                  </a:srgbClr>
                </a:solidFill>
              </a:ln>
              <a:solidFill>
                <a:srgbClr val="0B667F"/>
              </a:solidFill>
            </a:endParaRPr>
          </a:p>
        </p:txBody>
      </p:sp>
      <p:sp>
        <p:nvSpPr>
          <p:cNvPr id="104" name="TextBox 103"/>
          <p:cNvSpPr txBox="1"/>
          <p:nvPr/>
        </p:nvSpPr>
        <p:spPr>
          <a:xfrm>
            <a:off x="2008850" y="1449641"/>
            <a:ext cx="1166711" cy="152004"/>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solidFill>
                  <a:srgbClr val="0B667F"/>
                </a:solidFill>
              </a:rPr>
              <a:t>SQL Server</a:t>
            </a:r>
            <a:endParaRPr lang="en-US" sz="1176" dirty="0">
              <a:ln>
                <a:solidFill>
                  <a:srgbClr val="FFFFFF">
                    <a:alpha val="0"/>
                  </a:srgbClr>
                </a:solidFill>
              </a:ln>
              <a:solidFill>
                <a:srgbClr val="0B667F"/>
              </a:solidFill>
            </a:endParaRPr>
          </a:p>
        </p:txBody>
      </p:sp>
      <p:sp>
        <p:nvSpPr>
          <p:cNvPr id="105" name="TextBox 104"/>
          <p:cNvSpPr txBox="1"/>
          <p:nvPr/>
        </p:nvSpPr>
        <p:spPr>
          <a:xfrm>
            <a:off x="3814668" y="1449641"/>
            <a:ext cx="1407572" cy="168634"/>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solidFill>
                  <a:srgbClr val="0B667F"/>
                </a:solidFill>
              </a:rPr>
              <a:t>SQL Server Integration Services (SSIS)</a:t>
            </a:r>
            <a:endParaRPr lang="en-US" sz="1176" dirty="0">
              <a:ln>
                <a:solidFill>
                  <a:srgbClr val="FFFFFF">
                    <a:alpha val="0"/>
                  </a:srgbClr>
                </a:solidFill>
              </a:ln>
              <a:solidFill>
                <a:srgbClr val="0B667F"/>
              </a:solidFill>
            </a:endParaRPr>
          </a:p>
        </p:txBody>
      </p:sp>
      <p:sp>
        <p:nvSpPr>
          <p:cNvPr id="106" name="TextBox 105"/>
          <p:cNvSpPr txBox="1"/>
          <p:nvPr/>
        </p:nvSpPr>
        <p:spPr>
          <a:xfrm>
            <a:off x="6994696" y="1449641"/>
            <a:ext cx="1407572" cy="168634"/>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solidFill>
                  <a:srgbClr val="0B667F"/>
                </a:solidFill>
              </a:rPr>
              <a:t>SQL Server Analysis Services (SSAS)</a:t>
            </a:r>
            <a:endParaRPr lang="en-US" sz="1176" dirty="0">
              <a:ln>
                <a:solidFill>
                  <a:srgbClr val="FFFFFF">
                    <a:alpha val="0"/>
                  </a:srgbClr>
                </a:solidFill>
              </a:ln>
              <a:solidFill>
                <a:srgbClr val="0B667F"/>
              </a:solidFill>
            </a:endParaRPr>
          </a:p>
        </p:txBody>
      </p:sp>
      <p:sp>
        <p:nvSpPr>
          <p:cNvPr id="107" name="TextBox 106"/>
          <p:cNvSpPr txBox="1"/>
          <p:nvPr/>
        </p:nvSpPr>
        <p:spPr>
          <a:xfrm>
            <a:off x="10275368" y="1251381"/>
            <a:ext cx="1407572" cy="168634"/>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solidFill>
                  <a:srgbClr val="0B667F"/>
                </a:solidFill>
              </a:rPr>
              <a:t>SQL Server Reporting Services (SSRS)</a:t>
            </a:r>
          </a:p>
        </p:txBody>
      </p:sp>
      <p:sp>
        <p:nvSpPr>
          <p:cNvPr id="108" name="TextBox 107"/>
          <p:cNvSpPr txBox="1"/>
          <p:nvPr/>
        </p:nvSpPr>
        <p:spPr>
          <a:xfrm>
            <a:off x="7441417" y="5474562"/>
            <a:ext cx="1407572" cy="168634"/>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solidFill>
                  <a:srgbClr val="0B667F"/>
                </a:solidFill>
              </a:rPr>
              <a:t>Azure Machine Learning (AML)</a:t>
            </a:r>
          </a:p>
        </p:txBody>
      </p:sp>
      <p:sp>
        <p:nvSpPr>
          <p:cNvPr id="109" name="TextBox 108"/>
          <p:cNvSpPr txBox="1"/>
          <p:nvPr/>
        </p:nvSpPr>
        <p:spPr>
          <a:xfrm>
            <a:off x="3312505" y="5572415"/>
            <a:ext cx="1407572" cy="168634"/>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solidFill>
                  <a:srgbClr val="0B667F"/>
                </a:solidFill>
              </a:rPr>
              <a:t>HD Insight</a:t>
            </a:r>
          </a:p>
        </p:txBody>
      </p:sp>
      <p:sp>
        <p:nvSpPr>
          <p:cNvPr id="110" name="TextBox 109"/>
          <p:cNvSpPr txBox="1"/>
          <p:nvPr/>
        </p:nvSpPr>
        <p:spPr>
          <a:xfrm>
            <a:off x="10343111" y="1721352"/>
            <a:ext cx="1407572" cy="168634"/>
          </a:xfrm>
          <a:prstGeom prst="rect">
            <a:avLst/>
          </a:prstGeom>
          <a:noFill/>
        </p:spPr>
        <p:txBody>
          <a:bodyPr wrap="square" lIns="0" tIns="0" rIns="0" bIns="0" rtlCol="0">
            <a:noAutofit/>
          </a:bodyPr>
          <a:lstStyle/>
          <a:p>
            <a:pPr algn="ctr">
              <a:lnSpc>
                <a:spcPct val="90000"/>
              </a:lnSpc>
            </a:pPr>
            <a:r>
              <a:rPr lang="en-US" sz="1176" dirty="0" smtClean="0">
                <a:ln>
                  <a:solidFill>
                    <a:srgbClr val="FFFFFF">
                      <a:alpha val="0"/>
                    </a:srgbClr>
                  </a:solidFill>
                </a:ln>
                <a:solidFill>
                  <a:srgbClr val="0B667F"/>
                </a:solidFill>
              </a:rPr>
              <a:t>Power BI</a:t>
            </a:r>
            <a:endParaRPr lang="en-US" sz="1176" dirty="0">
              <a:ln>
                <a:solidFill>
                  <a:srgbClr val="FFFFFF">
                    <a:alpha val="0"/>
                  </a:srgbClr>
                </a:solidFill>
              </a:ln>
              <a:solidFill>
                <a:srgbClr val="0B667F"/>
              </a:solidFill>
            </a:endParaRPr>
          </a:p>
        </p:txBody>
      </p:sp>
    </p:spTree>
    <p:extLst>
      <p:ext uri="{BB962C8B-B14F-4D97-AF65-F5344CB8AC3E}">
        <p14:creationId xmlns:p14="http://schemas.microsoft.com/office/powerpoint/2010/main" val="2123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614" y="4180373"/>
            <a:ext cx="2606040" cy="2743200"/>
          </a:xfrm>
          <a:prstGeom prst="rect">
            <a:avLst/>
          </a:prstGeom>
        </p:spPr>
      </p:pic>
      <p:sp>
        <p:nvSpPr>
          <p:cNvPr id="6" name="Text Placeholder 5"/>
          <p:cNvSpPr>
            <a:spLocks noGrp="1"/>
          </p:cNvSpPr>
          <p:nvPr>
            <p:ph type="body" sz="quarter" idx="10"/>
          </p:nvPr>
        </p:nvSpPr>
        <p:spPr>
          <a:xfrm>
            <a:off x="473186" y="1355277"/>
            <a:ext cx="8126366" cy="4615106"/>
          </a:xfrm>
        </p:spPr>
        <p:txBody>
          <a:bodyPr/>
          <a:lstStyle/>
          <a:p>
            <a:pPr marL="457200" indent="-457200" algn="l">
              <a:buFont typeface="Arial" panose="020B0604020202020204" pitchFamily="34" charset="0"/>
              <a:buChar char="•"/>
            </a:pPr>
            <a:r>
              <a:rPr lang="en-US" dirty="0"/>
              <a:t>Tribal Knowledge</a:t>
            </a:r>
          </a:p>
          <a:p>
            <a:pPr marL="457200" indent="-457200" algn="l">
              <a:buFont typeface="Arial" panose="020B0604020202020204" pitchFamily="34" charset="0"/>
              <a:buChar char="•"/>
            </a:pPr>
            <a:r>
              <a:rPr lang="en-US" dirty="0"/>
              <a:t>Bad or missing data</a:t>
            </a:r>
          </a:p>
          <a:p>
            <a:pPr marL="457200" indent="-457200" algn="l">
              <a:buFont typeface="Arial" panose="020B0604020202020204" pitchFamily="34" charset="0"/>
              <a:buChar char="•"/>
            </a:pPr>
            <a:r>
              <a:rPr lang="en-US" dirty="0"/>
              <a:t>Inconsistent definitions and usage </a:t>
            </a:r>
            <a:r>
              <a:rPr lang="en-US" dirty="0" smtClean="0"/>
              <a:t>across the </a:t>
            </a:r>
            <a:r>
              <a:rPr lang="en-US" dirty="0"/>
              <a:t>business</a:t>
            </a:r>
          </a:p>
          <a:p>
            <a:pPr marL="457200" indent="-457200" algn="l">
              <a:buFont typeface="Arial" panose="020B0604020202020204" pitchFamily="34" charset="0"/>
              <a:buChar char="•"/>
            </a:pPr>
            <a:r>
              <a:rPr lang="en-US" dirty="0"/>
              <a:t>Duplicated efforts</a:t>
            </a:r>
          </a:p>
          <a:p>
            <a:pPr marL="457200" indent="-457200" algn="l">
              <a:buFont typeface="Arial" panose="020B0604020202020204" pitchFamily="34" charset="0"/>
              <a:buChar char="•"/>
            </a:pPr>
            <a:r>
              <a:rPr lang="en-US" dirty="0"/>
              <a:t>Inappropriate and unmanaged access</a:t>
            </a:r>
          </a:p>
          <a:p>
            <a:pPr marL="457200" indent="-457200" algn="l">
              <a:buFont typeface="Arial" panose="020B0604020202020204" pitchFamily="34" charset="0"/>
              <a:buChar char="•"/>
            </a:pPr>
            <a:r>
              <a:rPr lang="en-US" dirty="0"/>
              <a:t>Non-compliance</a:t>
            </a:r>
          </a:p>
          <a:p>
            <a:pPr marL="457200" indent="-457200" algn="l">
              <a:buFont typeface="Arial" panose="020B0604020202020204" pitchFamily="34" charset="0"/>
              <a:buChar char="•"/>
            </a:pPr>
            <a:r>
              <a:rPr lang="en-US" dirty="0"/>
              <a:t>Data </a:t>
            </a:r>
            <a:r>
              <a:rPr lang="en-US" dirty="0" smtClean="0"/>
              <a:t>Hoarding</a:t>
            </a:r>
            <a:endParaRPr lang="en-US" dirty="0"/>
          </a:p>
        </p:txBody>
      </p:sp>
      <p:sp>
        <p:nvSpPr>
          <p:cNvPr id="7" name="Text Placeholder 6"/>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Current Issues</a:t>
            </a:r>
            <a:endParaRPr lang="en-US" dirty="0">
              <a:solidFill>
                <a:srgbClr val="D40E8C"/>
              </a:solidFill>
              <a:latin typeface="Segoe UI" panose="020B0502040204020203" pitchFamily="34" charset="0"/>
              <a:ea typeface="Verdana" charset="0"/>
              <a:cs typeface="Segoe UI" panose="020B0502040204020203" pitchFamily="34" charset="0"/>
            </a:endParaRPr>
          </a:p>
        </p:txBody>
      </p:sp>
      <p:sp>
        <p:nvSpPr>
          <p:cNvPr id="19" name="Oval Callout 18"/>
          <p:cNvSpPr/>
          <p:nvPr/>
        </p:nvSpPr>
        <p:spPr>
          <a:xfrm>
            <a:off x="8281805" y="3442467"/>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How many orders were placed yesterday</a:t>
            </a:r>
            <a:endParaRPr lang="en-US" dirty="0"/>
          </a:p>
        </p:txBody>
      </p:sp>
      <p:grpSp>
        <p:nvGrpSpPr>
          <p:cNvPr id="8" name="Group 7"/>
          <p:cNvGrpSpPr/>
          <p:nvPr/>
        </p:nvGrpSpPr>
        <p:grpSpPr>
          <a:xfrm>
            <a:off x="9345817" y="413162"/>
            <a:ext cx="2468880" cy="2468880"/>
            <a:chOff x="9017824" y="2169401"/>
            <a:chExt cx="2468880" cy="2468880"/>
          </a:xfrm>
        </p:grpSpPr>
        <p:sp>
          <p:nvSpPr>
            <p:cNvPr id="9" name="Rounded Rectangle 8"/>
            <p:cNvSpPr>
              <a:spLocks noChangeAspect="1"/>
            </p:cNvSpPr>
            <p:nvPr/>
          </p:nvSpPr>
          <p:spPr>
            <a:xfrm rot="2700000">
              <a:off x="9017824" y="2169401"/>
              <a:ext cx="2468880" cy="2468880"/>
            </a:xfrm>
            <a:prstGeom prst="roundRect">
              <a:avLst/>
            </a:prstGeom>
            <a:solidFill>
              <a:srgbClr val="FFDA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47444" y="4127152"/>
              <a:ext cx="1083783" cy="307777"/>
            </a:xfrm>
            <a:prstGeom prst="rect">
              <a:avLst/>
            </a:prstGeom>
            <a:noFill/>
          </p:spPr>
          <p:txBody>
            <a:bodyPr wrap="square" lIns="0" tIns="0" rIns="0" bIns="0" rtlCol="0">
              <a:spAutoFit/>
            </a:bodyPr>
            <a:lstStyle/>
            <a:p>
              <a:r>
                <a:rPr lang="en-US" sz="2000" b="1" dirty="0" smtClean="0">
                  <a:latin typeface="Arial Black" panose="020B0A04020102020204" pitchFamily="34" charset="0"/>
                </a:rPr>
                <a:t>AHEAD</a:t>
              </a:r>
              <a:endParaRPr lang="en-US" sz="2000" b="1" dirty="0">
                <a:latin typeface="Arial Black" panose="020B0A04020102020204" pitchFamily="34" charset="0"/>
              </a:endParaRPr>
            </a:p>
          </p:txBody>
        </p:sp>
        <p:grpSp>
          <p:nvGrpSpPr>
            <p:cNvPr id="11" name="Group 10"/>
            <p:cNvGrpSpPr/>
            <p:nvPr/>
          </p:nvGrpSpPr>
          <p:grpSpPr>
            <a:xfrm>
              <a:off x="9566464" y="2718041"/>
              <a:ext cx="1371600" cy="1371600"/>
              <a:chOff x="9566464" y="2763731"/>
              <a:chExt cx="1371600" cy="1371600"/>
            </a:xfrm>
          </p:grpSpPr>
          <p:cxnSp>
            <p:nvCxnSpPr>
              <p:cNvPr id="14" name="Straight Arrow Connector 13"/>
              <p:cNvCxnSpPr/>
              <p:nvPr/>
            </p:nvCxnSpPr>
            <p:spPr>
              <a:xfrm>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81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2" name="Rounded Rectangle 11"/>
            <p:cNvSpPr>
              <a:spLocks noChangeAspect="1"/>
            </p:cNvSpPr>
            <p:nvPr/>
          </p:nvSpPr>
          <p:spPr>
            <a:xfrm rot="2700000">
              <a:off x="9154984" y="2306561"/>
              <a:ext cx="2194560" cy="2194560"/>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747444" y="2411222"/>
              <a:ext cx="1083783" cy="307777"/>
            </a:xfrm>
            <a:prstGeom prst="rect">
              <a:avLst/>
            </a:prstGeom>
            <a:noFill/>
          </p:spPr>
          <p:txBody>
            <a:bodyPr wrap="square" lIns="0" tIns="0" rIns="0" bIns="0" rtlCol="0">
              <a:spAutoFit/>
            </a:bodyPr>
            <a:lstStyle/>
            <a:p>
              <a:r>
                <a:rPr lang="en-US" sz="2000" b="1" dirty="0" smtClean="0">
                  <a:latin typeface="Arial Black" panose="020B0A04020102020204" pitchFamily="34" charset="0"/>
                </a:rPr>
                <a:t>CHAOS</a:t>
              </a:r>
            </a:p>
          </p:txBody>
        </p:sp>
      </p:grpSp>
    </p:spTree>
    <p:extLst>
      <p:ext uri="{BB962C8B-B14F-4D97-AF65-F5344CB8AC3E}">
        <p14:creationId xmlns:p14="http://schemas.microsoft.com/office/powerpoint/2010/main" val="29510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1490" y="1306009"/>
            <a:ext cx="11361420" cy="1082861"/>
          </a:xfrm>
        </p:spPr>
        <p:txBody>
          <a:bodyPr/>
          <a:lstStyle/>
          <a:p>
            <a:r>
              <a:rPr lang="en-US" dirty="0"/>
              <a:t>Across systems, similar objects are manifested with different data structures</a:t>
            </a:r>
            <a:r>
              <a:rPr lang="en-US" dirty="0" smtClean="0"/>
              <a:t>.</a:t>
            </a:r>
            <a:endParaRPr lang="en-US" dirty="0"/>
          </a:p>
        </p:txBody>
      </p:sp>
      <p:sp>
        <p:nvSpPr>
          <p:cNvPr id="3" name="Text Placeholder 2"/>
          <p:cNvSpPr>
            <a:spLocks noGrp="1"/>
          </p:cNvSpPr>
          <p:nvPr>
            <p:ph type="body" sz="quarter" idx="12"/>
          </p:nvPr>
        </p:nvSpPr>
        <p:spPr/>
        <p:txBody>
          <a:bodyPr>
            <a:normAutofit/>
          </a:bodyPr>
          <a:lstStyle/>
          <a:p>
            <a:r>
              <a:rPr lang="en-US" dirty="0">
                <a:solidFill>
                  <a:srgbClr val="D40E8C"/>
                </a:solidFill>
                <a:latin typeface="Segoe UI" panose="020B0502040204020203" pitchFamily="34" charset="0"/>
                <a:ea typeface="Verdana" charset="0"/>
                <a:cs typeface="Segoe UI" panose="020B0502040204020203" pitchFamily="34" charset="0"/>
              </a:rPr>
              <a:t>Use Case: Common Data Objects</a:t>
            </a:r>
          </a:p>
        </p:txBody>
      </p:sp>
      <p:grpSp>
        <p:nvGrpSpPr>
          <p:cNvPr id="4" name="Group 3"/>
          <p:cNvGrpSpPr>
            <a:grpSpLocks noChangeAspect="1"/>
          </p:cNvGrpSpPr>
          <p:nvPr/>
        </p:nvGrpSpPr>
        <p:grpSpPr>
          <a:xfrm>
            <a:off x="2018264" y="2324698"/>
            <a:ext cx="8637089" cy="3960069"/>
            <a:chOff x="1583724" y="3087000"/>
            <a:chExt cx="6733691" cy="3486091"/>
          </a:xfrm>
        </p:grpSpPr>
        <p:pic>
          <p:nvPicPr>
            <p:cNvPr id="5" name="Picture 2" descr="C:\Program Files (x86)\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276" y="4060843"/>
              <a:ext cx="1151775" cy="1176215"/>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p:cNvSpPr/>
            <p:nvPr/>
          </p:nvSpPr>
          <p:spPr>
            <a:xfrm rot="16200000">
              <a:off x="4809068" y="3730628"/>
              <a:ext cx="2064604" cy="1836639"/>
            </a:xfrm>
            <a:prstGeom prst="triangle">
              <a:avLst/>
            </a:prstGeom>
            <a:gradFill flip="none" rotWithShape="1">
              <a:gsLst>
                <a:gs pos="0">
                  <a:srgbClr val="FF0000"/>
                </a:gs>
                <a:gs pos="90417">
                  <a:srgbClr val="7030A0"/>
                </a:gs>
                <a:gs pos="68000">
                  <a:schemeClr val="accent1">
                    <a:lumMod val="60000"/>
                    <a:lumOff val="40000"/>
                  </a:schemeClr>
                </a:gs>
                <a:gs pos="49000">
                  <a:srgbClr val="00B050"/>
                </a:gs>
                <a:gs pos="17000">
                  <a:srgbClr val="F05A1A"/>
                </a:gs>
                <a:gs pos="32000">
                  <a:srgbClr val="FFFF00"/>
                </a:gs>
              </a:gsLst>
              <a:lin ang="0" scaled="1"/>
              <a:tileRect/>
            </a:gradFill>
          </p:spPr>
          <p:style>
            <a:lnRef idx="1">
              <a:schemeClr val="accent1"/>
            </a:lnRef>
            <a:fillRef idx="3">
              <a:schemeClr val="accent1"/>
            </a:fillRef>
            <a:effectRef idx="2">
              <a:schemeClr val="accent1"/>
            </a:effectRef>
            <a:fontRef idx="minor">
              <a:schemeClr val="lt1"/>
            </a:fontRef>
          </p:style>
          <p:txBody>
            <a:bodyPr vert="vert" rtlCol="0" anchor="ctr"/>
            <a:lstStyle/>
            <a:p>
              <a:r>
                <a:rPr lang="en-US" dirty="0"/>
                <a:t>Events</a:t>
              </a:r>
            </a:p>
          </p:txBody>
        </p:sp>
        <p:sp>
          <p:nvSpPr>
            <p:cNvPr id="7" name="Can 6"/>
            <p:cNvSpPr/>
            <p:nvPr/>
          </p:nvSpPr>
          <p:spPr>
            <a:xfrm>
              <a:off x="1583724" y="3221928"/>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Taxonomies &amp;</a:t>
              </a:r>
            </a:p>
            <a:p>
              <a:pPr algn="ctr"/>
              <a:r>
                <a:rPr lang="en-US" sz="1600" dirty="0" smtClean="0">
                  <a:solidFill>
                    <a:schemeClr val="tx2"/>
                  </a:solidFill>
                </a:rPr>
                <a:t>Reference </a:t>
              </a:r>
              <a:r>
                <a:rPr lang="en-US" sz="1600" dirty="0">
                  <a:solidFill>
                    <a:schemeClr val="tx2"/>
                  </a:solidFill>
                </a:rPr>
                <a:t>Data</a:t>
              </a:r>
            </a:p>
          </p:txBody>
        </p:sp>
        <p:cxnSp>
          <p:nvCxnSpPr>
            <p:cNvPr id="8" name="Straight Arrow Connector 7"/>
            <p:cNvCxnSpPr/>
            <p:nvPr/>
          </p:nvCxnSpPr>
          <p:spPr>
            <a:xfrm>
              <a:off x="2282724" y="4008260"/>
              <a:ext cx="1488552" cy="5713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9661" y="4123785"/>
              <a:ext cx="455837" cy="455837"/>
            </a:xfrm>
            <a:prstGeom prst="rect">
              <a:avLst/>
            </a:prstGeom>
            <a:solidFill>
              <a:schemeClr val="bg1"/>
            </a:solidFill>
            <a:extLst/>
          </p:spPr>
        </p:pic>
        <p:sp>
          <p:nvSpPr>
            <p:cNvPr id="10" name="Can 9"/>
            <p:cNvSpPr/>
            <p:nvPr/>
          </p:nvSpPr>
          <p:spPr>
            <a:xfrm>
              <a:off x="1583725" y="5288084"/>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Business Objects</a:t>
              </a:r>
            </a:p>
          </p:txBody>
        </p:sp>
        <p:cxnSp>
          <p:nvCxnSpPr>
            <p:cNvPr id="11" name="Straight Arrow Connector 10"/>
            <p:cNvCxnSpPr>
              <a:stCxn id="10" idx="1"/>
              <a:endCxn id="5" idx="1"/>
            </p:cNvCxnSpPr>
            <p:nvPr/>
          </p:nvCxnSpPr>
          <p:spPr>
            <a:xfrm flipV="1">
              <a:off x="2282725" y="4648951"/>
              <a:ext cx="1488551" cy="639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0891" y="4781221"/>
              <a:ext cx="455837" cy="455837"/>
            </a:xfrm>
            <a:prstGeom prst="rect">
              <a:avLst/>
            </a:prstGeom>
            <a:solidFill>
              <a:schemeClr val="bg1"/>
            </a:solidFill>
            <a:extLst/>
          </p:spPr>
        </p:pic>
        <p:sp>
          <p:nvSpPr>
            <p:cNvPr id="13" name="Can 12"/>
            <p:cNvSpPr/>
            <p:nvPr/>
          </p:nvSpPr>
          <p:spPr>
            <a:xfrm>
              <a:off x="6919416" y="3087000"/>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Logs</a:t>
              </a:r>
            </a:p>
          </p:txBody>
        </p:sp>
        <p:sp>
          <p:nvSpPr>
            <p:cNvPr id="14" name="Can 13"/>
            <p:cNvSpPr/>
            <p:nvPr/>
          </p:nvSpPr>
          <p:spPr>
            <a:xfrm>
              <a:off x="6919416" y="4226777"/>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Auditing</a:t>
              </a:r>
            </a:p>
          </p:txBody>
        </p:sp>
        <p:sp>
          <p:nvSpPr>
            <p:cNvPr id="15" name="Can 14"/>
            <p:cNvSpPr/>
            <p:nvPr/>
          </p:nvSpPr>
          <p:spPr>
            <a:xfrm>
              <a:off x="6919416" y="5368451"/>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Utilization</a:t>
              </a:r>
            </a:p>
          </p:txBody>
        </p:sp>
        <p:sp>
          <p:nvSpPr>
            <p:cNvPr id="16" name="Cloud 15"/>
            <p:cNvSpPr/>
            <p:nvPr/>
          </p:nvSpPr>
          <p:spPr>
            <a:xfrm>
              <a:off x="3455483" y="5288084"/>
              <a:ext cx="2649062" cy="128500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Demographic </a:t>
              </a:r>
              <a:r>
                <a:rPr lang="en-US" dirty="0"/>
                <a:t>Data</a:t>
              </a:r>
            </a:p>
          </p:txBody>
        </p:sp>
      </p:grpSp>
    </p:spTree>
    <p:extLst>
      <p:ext uri="{BB962C8B-B14F-4D97-AF65-F5344CB8AC3E}">
        <p14:creationId xmlns:p14="http://schemas.microsoft.com/office/powerpoint/2010/main" val="288589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noAutofit/>
          </a:bodyPr>
          <a:lstStyle/>
          <a:p>
            <a:r>
              <a:rPr lang="en-US" sz="4800" dirty="0">
                <a:solidFill>
                  <a:srgbClr val="D40E8C"/>
                </a:solidFill>
                <a:latin typeface="Segoe UI" panose="020B0502040204020203" pitchFamily="34" charset="0"/>
                <a:ea typeface="Verdana" charset="0"/>
                <a:cs typeface="Segoe UI" panose="020B0502040204020203" pitchFamily="34" charset="0"/>
              </a:rPr>
              <a:t>Use Case: Master Data Management</a:t>
            </a:r>
            <a:endParaRPr lang="en-US" sz="4800" dirty="0">
              <a:solidFill>
                <a:srgbClr val="D40E8C"/>
              </a:solidFill>
              <a:latin typeface="Segoe UI" panose="020B0502040204020203" pitchFamily="34" charset="0"/>
              <a:ea typeface="Verdana" charset="0"/>
              <a:cs typeface="Segoe UI" panose="020B0502040204020203" pitchFamily="34" charset="0"/>
            </a:endParaRPr>
          </a:p>
        </p:txBody>
      </p:sp>
      <p:sp>
        <p:nvSpPr>
          <p:cNvPr id="10" name="Definitions"/>
          <p:cNvSpPr txBox="1">
            <a:spLocks/>
          </p:cNvSpPr>
          <p:nvPr/>
        </p:nvSpPr>
        <p:spPr>
          <a:xfrm>
            <a:off x="609600" y="1309956"/>
            <a:ext cx="10969625" cy="472598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a:buNone/>
              <a:defRPr sz="4000" b="0" i="0" kern="1200">
                <a:solidFill>
                  <a:schemeClr val="accent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dirty="0">
              <a:solidFill>
                <a:schemeClr val="tx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7" y="4187577"/>
            <a:ext cx="2606040" cy="2743200"/>
          </a:xfrm>
          <a:prstGeom prst="rect">
            <a:avLst/>
          </a:prstGeom>
        </p:spPr>
      </p:pic>
      <p:grpSp>
        <p:nvGrpSpPr>
          <p:cNvPr id="13" name="Single View"/>
          <p:cNvGrpSpPr/>
          <p:nvPr/>
        </p:nvGrpSpPr>
        <p:grpSpPr>
          <a:xfrm>
            <a:off x="4032512" y="3393676"/>
            <a:ext cx="4295666" cy="2575808"/>
            <a:chOff x="2508512" y="3393676"/>
            <a:chExt cx="4295666" cy="2575808"/>
          </a:xfrm>
        </p:grpSpPr>
        <p:sp>
          <p:nvSpPr>
            <p:cNvPr id="14" name="Flowchart: Document 13"/>
            <p:cNvSpPr/>
            <p:nvPr/>
          </p:nvSpPr>
          <p:spPr>
            <a:xfrm>
              <a:off x="3321310" y="4397834"/>
              <a:ext cx="1917983" cy="1490543"/>
            </a:xfrm>
            <a:prstGeom prst="flowChartDocument">
              <a:avLst/>
            </a:prstGeom>
            <a:solidFill>
              <a:srgbClr val="D4AF37"/>
            </a:solidFill>
            <a:ln>
              <a:solidFill>
                <a:srgbClr val="D4AF37"/>
              </a:solidFill>
            </a:ln>
          </p:spPr>
          <p:style>
            <a:lnRef idx="1">
              <a:schemeClr val="accent6"/>
            </a:lnRef>
            <a:fillRef idx="3">
              <a:schemeClr val="accent6"/>
            </a:fillRef>
            <a:effectRef idx="2">
              <a:schemeClr val="accent6"/>
            </a:effectRef>
            <a:fontRef idx="minor">
              <a:schemeClr val="lt1"/>
            </a:fontRef>
          </p:style>
          <p:txBody>
            <a:bodyPr wrap="square" lIns="91440" tIns="91440" rIns="91440" bIns="0" rtlCol="0" anchor="ctr">
              <a:spAutoFit/>
            </a:bodyPr>
            <a:lstStyle/>
            <a:p>
              <a:r>
                <a:rPr lang="en-US" sz="1200" dirty="0"/>
                <a:t>Name: </a:t>
              </a:r>
              <a:r>
                <a:rPr lang="en-US" sz="1200" dirty="0" smtClean="0"/>
                <a:t>Prof. Severus Snape</a:t>
              </a:r>
              <a:endParaRPr lang="en-US" sz="1200" dirty="0"/>
            </a:p>
            <a:p>
              <a:r>
                <a:rPr lang="en-US" sz="1200" dirty="0" smtClean="0"/>
                <a:t>SSN: 123-45-6789</a:t>
              </a:r>
              <a:endParaRPr lang="en-US" sz="1200" dirty="0"/>
            </a:p>
            <a:p>
              <a:r>
                <a:rPr lang="en-US" sz="1200" dirty="0" err="1" smtClean="0"/>
                <a:t>Emp</a:t>
              </a:r>
              <a:r>
                <a:rPr lang="en-US" sz="1200" dirty="0" smtClean="0"/>
                <a:t> </a:t>
              </a:r>
              <a:r>
                <a:rPr lang="en-US" sz="1200" dirty="0"/>
                <a:t>Id: 456</a:t>
              </a:r>
            </a:p>
            <a:p>
              <a:r>
                <a:rPr lang="en-US" sz="1200" dirty="0"/>
                <a:t>Address: </a:t>
              </a:r>
              <a:r>
                <a:rPr lang="en-US" sz="1200" dirty="0" smtClean="0"/>
                <a:t>9 Galen </a:t>
              </a:r>
              <a:r>
                <a:rPr lang="en-US" sz="1200" dirty="0"/>
                <a:t>St</a:t>
              </a:r>
            </a:p>
            <a:p>
              <a:r>
                <a:rPr lang="en-US" sz="1200" dirty="0"/>
                <a:t>Phone: </a:t>
              </a:r>
              <a:r>
                <a:rPr lang="en-US" sz="1200" dirty="0" smtClean="0"/>
                <a:t>617-555-1212</a:t>
              </a:r>
              <a:endParaRPr lang="en-US" sz="1200" dirty="0"/>
            </a:p>
            <a:p>
              <a:r>
                <a:rPr lang="en-US" sz="1200" dirty="0" smtClean="0"/>
                <a:t>Degree: Engineering</a:t>
              </a:r>
              <a:endParaRPr lang="en-US" dirty="0"/>
            </a:p>
          </p:txBody>
        </p:sp>
        <p:cxnSp>
          <p:nvCxnSpPr>
            <p:cNvPr id="15" name="Straight Arrow Connector 14"/>
            <p:cNvCxnSpPr>
              <a:stCxn id="21" idx="3"/>
              <a:endCxn id="14" idx="1"/>
            </p:cNvCxnSpPr>
            <p:nvPr/>
          </p:nvCxnSpPr>
          <p:spPr>
            <a:xfrm flipV="1">
              <a:off x="2508512" y="5143106"/>
              <a:ext cx="812798" cy="8263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5444128" y="4994466"/>
              <a:ext cx="1207725" cy="8603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19942" y="3393676"/>
              <a:ext cx="1984236" cy="10041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8" name="Disparate sources"/>
          <p:cNvGrpSpPr/>
          <p:nvPr/>
        </p:nvGrpSpPr>
        <p:grpSpPr>
          <a:xfrm>
            <a:off x="2203712" y="2945723"/>
            <a:ext cx="7995811" cy="3589983"/>
            <a:chOff x="679712" y="2945723"/>
            <a:chExt cx="7995811" cy="3589983"/>
          </a:xfrm>
        </p:grpSpPr>
        <p:sp>
          <p:nvSpPr>
            <p:cNvPr id="19" name="Flowchart: Document 18"/>
            <p:cNvSpPr/>
            <p:nvPr/>
          </p:nvSpPr>
          <p:spPr>
            <a:xfrm>
              <a:off x="6846723" y="5503791"/>
              <a:ext cx="1828800" cy="1031915"/>
            </a:xfrm>
            <a:prstGeom prst="flowChartDocument">
              <a:avLst/>
            </a:prstGeom>
          </p:spPr>
          <p:style>
            <a:lnRef idx="1">
              <a:schemeClr val="accent1"/>
            </a:lnRef>
            <a:fillRef idx="3">
              <a:schemeClr val="accent1"/>
            </a:fillRef>
            <a:effectRef idx="2">
              <a:schemeClr val="accent1"/>
            </a:effectRef>
            <a:fontRef idx="minor">
              <a:schemeClr val="lt1"/>
            </a:fontRef>
          </p:style>
          <p:txBody>
            <a:bodyPr lIns="91440" tIns="91440" rIns="91440" bIns="0" rtlCol="0" anchor="ctr">
              <a:spAutoFit/>
            </a:bodyPr>
            <a:lstStyle/>
            <a:p>
              <a:r>
                <a:rPr lang="en-US" sz="1200" dirty="0"/>
                <a:t>Name: </a:t>
              </a:r>
              <a:r>
                <a:rPr lang="en-US" sz="1200" dirty="0" smtClean="0"/>
                <a:t>Severus Snape</a:t>
              </a:r>
            </a:p>
            <a:p>
              <a:r>
                <a:rPr lang="en-US" sz="1200" dirty="0" smtClean="0"/>
                <a:t>SSN: 123-45-6789</a:t>
              </a:r>
              <a:endParaRPr lang="en-US" sz="1200" dirty="0"/>
            </a:p>
            <a:p>
              <a:r>
                <a:rPr lang="en-US" sz="1200" dirty="0"/>
                <a:t>Address: </a:t>
              </a:r>
              <a:r>
                <a:rPr lang="en-US" sz="1200" dirty="0" smtClean="0"/>
                <a:t>9 Galen </a:t>
              </a:r>
              <a:r>
                <a:rPr lang="en-US" sz="1200" dirty="0"/>
                <a:t>St</a:t>
              </a:r>
            </a:p>
            <a:p>
              <a:r>
                <a:rPr lang="en-US" sz="1200" dirty="0"/>
                <a:t>Phone: </a:t>
              </a:r>
              <a:r>
                <a:rPr lang="en-US" sz="1200" dirty="0" smtClean="0"/>
                <a:t>617-555-1212</a:t>
              </a:r>
              <a:endParaRPr lang="en-US" dirty="0"/>
            </a:p>
          </p:txBody>
        </p:sp>
        <p:sp>
          <p:nvSpPr>
            <p:cNvPr id="20" name="Flowchart: Document 19"/>
            <p:cNvSpPr/>
            <p:nvPr/>
          </p:nvSpPr>
          <p:spPr>
            <a:xfrm>
              <a:off x="6792812" y="2945723"/>
              <a:ext cx="1828800" cy="859929"/>
            </a:xfrm>
            <a:prstGeom prst="flowChartDocument">
              <a:avLst/>
            </a:prstGeom>
          </p:spPr>
          <p:style>
            <a:lnRef idx="1">
              <a:schemeClr val="accent1"/>
            </a:lnRef>
            <a:fillRef idx="3">
              <a:schemeClr val="accent1"/>
            </a:fillRef>
            <a:effectRef idx="2">
              <a:schemeClr val="accent1"/>
            </a:effectRef>
            <a:fontRef idx="minor">
              <a:schemeClr val="lt1"/>
            </a:fontRef>
          </p:style>
          <p:txBody>
            <a:bodyPr tIns="91440" rtlCol="0" anchor="ctr">
              <a:spAutoFit/>
            </a:bodyPr>
            <a:lstStyle/>
            <a:p>
              <a:r>
                <a:rPr lang="en-US" sz="1200" dirty="0"/>
                <a:t>Name: </a:t>
              </a:r>
              <a:r>
                <a:rPr lang="en-US" sz="1200" dirty="0" smtClean="0"/>
                <a:t>S. Snape</a:t>
              </a:r>
              <a:endParaRPr lang="en-US" sz="1200" dirty="0"/>
            </a:p>
            <a:p>
              <a:r>
                <a:rPr lang="en-US" sz="1200" dirty="0" smtClean="0"/>
                <a:t>SSN: 123-45-6789</a:t>
              </a:r>
              <a:endParaRPr lang="en-US" sz="1200" dirty="0"/>
            </a:p>
            <a:p>
              <a:r>
                <a:rPr lang="en-US" sz="1200" dirty="0" smtClean="0"/>
                <a:t>Degree: Engineering</a:t>
              </a:r>
              <a:endParaRPr lang="en-US" dirty="0"/>
            </a:p>
          </p:txBody>
        </p:sp>
        <p:sp>
          <p:nvSpPr>
            <p:cNvPr id="21" name="Flowchart: Document 20"/>
            <p:cNvSpPr/>
            <p:nvPr/>
          </p:nvSpPr>
          <p:spPr>
            <a:xfrm>
              <a:off x="679712" y="5539519"/>
              <a:ext cx="1828800" cy="859929"/>
            </a:xfrm>
            <a:prstGeom prst="flowChartDocument">
              <a:avLst/>
            </a:prstGeom>
          </p:spPr>
          <p:style>
            <a:lnRef idx="1">
              <a:schemeClr val="accent1"/>
            </a:lnRef>
            <a:fillRef idx="3">
              <a:schemeClr val="accent1"/>
            </a:fillRef>
            <a:effectRef idx="2">
              <a:schemeClr val="accent1"/>
            </a:effectRef>
            <a:fontRef idx="minor">
              <a:schemeClr val="lt1"/>
            </a:fontRef>
          </p:style>
          <p:txBody>
            <a:bodyPr tIns="91440" rtlCol="0" anchor="ctr">
              <a:spAutoFit/>
            </a:bodyPr>
            <a:lstStyle/>
            <a:p>
              <a:r>
                <a:rPr lang="en-US" sz="1200" dirty="0"/>
                <a:t>Name: </a:t>
              </a:r>
              <a:r>
                <a:rPr lang="en-US" sz="1200" dirty="0" smtClean="0"/>
                <a:t>Prof. Snape</a:t>
              </a:r>
              <a:endParaRPr lang="en-US" sz="1200" dirty="0"/>
            </a:p>
            <a:p>
              <a:r>
                <a:rPr lang="en-US" sz="1200" dirty="0" err="1" smtClean="0"/>
                <a:t>Emp</a:t>
              </a:r>
              <a:r>
                <a:rPr lang="en-US" sz="1200" dirty="0" smtClean="0"/>
                <a:t> </a:t>
              </a:r>
              <a:r>
                <a:rPr lang="en-US" sz="1200" dirty="0"/>
                <a:t>Id: 456</a:t>
              </a:r>
            </a:p>
            <a:p>
              <a:r>
                <a:rPr lang="en-US" sz="1200" dirty="0"/>
                <a:t>Phone: </a:t>
              </a:r>
              <a:r>
                <a:rPr lang="en-US" sz="1200" dirty="0" smtClean="0"/>
                <a:t>617-555-1212</a:t>
              </a:r>
              <a:endParaRPr lang="en-US" dirty="0"/>
            </a:p>
          </p:txBody>
        </p:sp>
      </p:grpSp>
      <p:grpSp>
        <p:nvGrpSpPr>
          <p:cNvPr id="22" name="Group 1"/>
          <p:cNvGrpSpPr/>
          <p:nvPr/>
        </p:nvGrpSpPr>
        <p:grpSpPr>
          <a:xfrm>
            <a:off x="5197050" y="4619626"/>
            <a:ext cx="4855263" cy="1629335"/>
            <a:chOff x="3673049" y="4619625"/>
            <a:chExt cx="4855263" cy="1629335"/>
          </a:xfrm>
        </p:grpSpPr>
        <p:sp>
          <p:nvSpPr>
            <p:cNvPr id="23" name="Oval 22"/>
            <p:cNvSpPr/>
            <p:nvPr/>
          </p:nvSpPr>
          <p:spPr>
            <a:xfrm>
              <a:off x="6682949" y="5558762"/>
              <a:ext cx="1845363" cy="69019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673049" y="5000625"/>
              <a:ext cx="1845363" cy="44882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673049" y="4619625"/>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
          <p:cNvGrpSpPr/>
          <p:nvPr/>
        </p:nvGrpSpPr>
        <p:grpSpPr>
          <a:xfrm>
            <a:off x="2222762" y="4800600"/>
            <a:ext cx="3920864" cy="1259370"/>
            <a:chOff x="698762" y="4800600"/>
            <a:chExt cx="3920864" cy="1259370"/>
          </a:xfrm>
        </p:grpSpPr>
        <p:sp>
          <p:nvSpPr>
            <p:cNvPr id="27" name="Oval 26"/>
            <p:cNvSpPr/>
            <p:nvPr/>
          </p:nvSpPr>
          <p:spPr>
            <a:xfrm>
              <a:off x="698762" y="5764695"/>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96874" y="4800600"/>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3"/>
          <p:cNvGrpSpPr/>
          <p:nvPr/>
        </p:nvGrpSpPr>
        <p:grpSpPr>
          <a:xfrm>
            <a:off x="5204088" y="3004150"/>
            <a:ext cx="4772025" cy="2639412"/>
            <a:chOff x="3680087" y="3004150"/>
            <a:chExt cx="4772025" cy="2639412"/>
          </a:xfrm>
        </p:grpSpPr>
        <p:sp>
          <p:nvSpPr>
            <p:cNvPr id="30" name="Oval 29"/>
            <p:cNvSpPr/>
            <p:nvPr/>
          </p:nvSpPr>
          <p:spPr>
            <a:xfrm>
              <a:off x="6606749" y="3004150"/>
              <a:ext cx="1845363" cy="69019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708662" y="4448357"/>
              <a:ext cx="1845363" cy="2712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680087" y="5372282"/>
              <a:ext cx="1845363" cy="2712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Individual class"/>
          <p:cNvGrpSpPr/>
          <p:nvPr/>
        </p:nvGrpSpPr>
        <p:grpSpPr>
          <a:xfrm>
            <a:off x="7980054" y="4508642"/>
            <a:ext cx="1941856" cy="2031411"/>
            <a:chOff x="6425774" y="4521102"/>
            <a:chExt cx="1941856" cy="2031411"/>
          </a:xfrm>
        </p:grpSpPr>
        <p:sp>
          <p:nvSpPr>
            <p:cNvPr id="34" name="Flowchart: Document 33"/>
            <p:cNvSpPr/>
            <p:nvPr/>
          </p:nvSpPr>
          <p:spPr>
            <a:xfrm>
              <a:off x="6792812" y="4521102"/>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Engineering Classes</a:t>
              </a:r>
            </a:p>
          </p:txBody>
        </p:sp>
        <p:sp>
          <p:nvSpPr>
            <p:cNvPr id="35" name="Flowchart: Document 34"/>
            <p:cNvSpPr/>
            <p:nvPr/>
          </p:nvSpPr>
          <p:spPr>
            <a:xfrm>
              <a:off x="7453230" y="5263202"/>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Math Classes</a:t>
              </a:r>
            </a:p>
          </p:txBody>
        </p:sp>
        <p:sp>
          <p:nvSpPr>
            <p:cNvPr id="36" name="Flowchart: Document 35"/>
            <p:cNvSpPr/>
            <p:nvPr/>
          </p:nvSpPr>
          <p:spPr>
            <a:xfrm>
              <a:off x="6425774" y="5939865"/>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Philosophy Classes</a:t>
              </a:r>
            </a:p>
          </p:txBody>
        </p:sp>
      </p:grpSp>
      <p:grpSp>
        <p:nvGrpSpPr>
          <p:cNvPr id="37" name="Ind Class feed apps"/>
          <p:cNvGrpSpPr/>
          <p:nvPr/>
        </p:nvGrpSpPr>
        <p:grpSpPr>
          <a:xfrm>
            <a:off x="5732250" y="4625120"/>
            <a:ext cx="3275260" cy="1653989"/>
            <a:chOff x="4208250" y="4625119"/>
            <a:chExt cx="3275260" cy="1653989"/>
          </a:xfrm>
        </p:grpSpPr>
        <p:pic>
          <p:nvPicPr>
            <p:cNvPr id="38" name="Picture 6" descr="C:\Users\BWolfset\AppData\Local\Microsoft\Windows\Temporary Internet Files\Content.IE5\HLA8ZE5C\a9-2[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8250" y="5606008"/>
              <a:ext cx="6731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C:\Users\BWolfset\AppData\Local\Microsoft\Windows\Temporary Internet Files\Content.IE5\RL2JG2CQ\3452703868_7a35db116a[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7809" y="4625119"/>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p:cNvCxnSpPr>
              <a:stCxn id="36" idx="1"/>
            </p:cNvCxnSpPr>
            <p:nvPr/>
          </p:nvCxnSpPr>
          <p:spPr>
            <a:xfrm flipH="1" flipV="1">
              <a:off x="4792780" y="6047509"/>
              <a:ext cx="1663274" cy="186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1"/>
            </p:cNvCxnSpPr>
            <p:nvPr/>
          </p:nvCxnSpPr>
          <p:spPr>
            <a:xfrm flipH="1">
              <a:off x="5821480" y="4814965"/>
              <a:ext cx="1001612" cy="87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1"/>
            </p:cNvCxnSpPr>
            <p:nvPr/>
          </p:nvCxnSpPr>
          <p:spPr>
            <a:xfrm flipH="1" flipV="1">
              <a:off x="4911630" y="5250741"/>
              <a:ext cx="2571880" cy="306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3" name="Master Class"/>
          <p:cNvGrpSpPr/>
          <p:nvPr/>
        </p:nvGrpSpPr>
        <p:grpSpPr>
          <a:xfrm>
            <a:off x="3575313" y="5225036"/>
            <a:ext cx="2444489" cy="759894"/>
            <a:chOff x="2051312" y="5225036"/>
            <a:chExt cx="2444489" cy="759894"/>
          </a:xfrm>
        </p:grpSpPr>
        <p:sp>
          <p:nvSpPr>
            <p:cNvPr id="44" name="Flowchart: Document 43"/>
            <p:cNvSpPr/>
            <p:nvPr/>
          </p:nvSpPr>
          <p:spPr>
            <a:xfrm>
              <a:off x="2051312" y="5372282"/>
              <a:ext cx="914400" cy="612648"/>
            </a:xfrm>
            <a:prstGeom prst="flowChartDocument">
              <a:avLst/>
            </a:prstGeom>
            <a:gradFill>
              <a:gsLst>
                <a:gs pos="0">
                  <a:srgbClr val="D4AF37"/>
                </a:gs>
                <a:gs pos="50000">
                  <a:srgbClr val="D4AF37"/>
                </a:gs>
                <a:gs pos="100000">
                  <a:srgbClr val="D4AF37"/>
                </a:gs>
              </a:gsLst>
            </a:gradFill>
            <a:ln>
              <a:solidFill>
                <a:srgbClr val="D4AF37">
                  <a:alpha val="99000"/>
                </a:srgbClr>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200" dirty="0"/>
                <a:t>Master Class List</a:t>
              </a:r>
            </a:p>
          </p:txBody>
        </p:sp>
        <p:cxnSp>
          <p:nvCxnSpPr>
            <p:cNvPr id="45" name="Straight Arrow Connector 44"/>
            <p:cNvCxnSpPr>
              <a:stCxn id="44" idx="3"/>
            </p:cNvCxnSpPr>
            <p:nvPr/>
          </p:nvCxnSpPr>
          <p:spPr>
            <a:xfrm flipV="1">
              <a:off x="2965712" y="5225036"/>
              <a:ext cx="1530089" cy="4535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46" name="Picture 2" descr="C:\Program Files (x86)\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72914" y="4948237"/>
            <a:ext cx="997793" cy="902422"/>
          </a:xfrm>
          <a:prstGeom prst="rect">
            <a:avLst/>
          </a:prstGeom>
          <a:noFill/>
          <a:extLst>
            <a:ext uri="{909E8E84-426E-40DD-AFC4-6F175D3DCCD1}">
              <a14:hiddenFill xmlns:a14="http://schemas.microsoft.com/office/drawing/2010/main">
                <a:solidFill>
                  <a:srgbClr val="FFFFFF"/>
                </a:solidFill>
              </a14:hiddenFill>
            </a:ext>
          </a:extLst>
        </p:spPr>
      </p:pic>
      <p:sp>
        <p:nvSpPr>
          <p:cNvPr id="47" name="Ways To Master"/>
          <p:cNvSpPr txBox="1">
            <a:spLocks/>
          </p:cNvSpPr>
          <p:nvPr/>
        </p:nvSpPr>
        <p:spPr>
          <a:xfrm>
            <a:off x="825938" y="1589292"/>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grpSp>
        <p:nvGrpSpPr>
          <p:cNvPr id="48" name="Vertically Fragmented"/>
          <p:cNvGrpSpPr/>
          <p:nvPr/>
        </p:nvGrpSpPr>
        <p:grpSpPr>
          <a:xfrm>
            <a:off x="3857613" y="1554434"/>
            <a:ext cx="6042299" cy="2215527"/>
            <a:chOff x="2333613" y="1554433"/>
            <a:chExt cx="6042299" cy="2215527"/>
          </a:xfrm>
        </p:grpSpPr>
        <p:grpSp>
          <p:nvGrpSpPr>
            <p:cNvPr id="49" name="Vertically Fragmented"/>
            <p:cNvGrpSpPr/>
            <p:nvPr/>
          </p:nvGrpSpPr>
          <p:grpSpPr>
            <a:xfrm>
              <a:off x="5136937" y="1554433"/>
              <a:ext cx="3238975" cy="2215527"/>
              <a:chOff x="5136937" y="1554433"/>
              <a:chExt cx="3238975" cy="2215527"/>
            </a:xfrm>
          </p:grpSpPr>
          <p:sp>
            <p:nvSpPr>
              <p:cNvPr id="51" name="Flowchart: Document 50"/>
              <p:cNvSpPr>
                <a:spLocks noChangeAspect="1"/>
              </p:cNvSpPr>
              <p:nvPr/>
            </p:nvSpPr>
            <p:spPr>
              <a:xfrm>
                <a:off x="6111449" y="3004150"/>
                <a:ext cx="1142999" cy="765810"/>
              </a:xfrm>
              <a:prstGeom prst="flowChartDocument">
                <a:avLst/>
              </a:prstGeom>
              <a:gradFill>
                <a:gsLst>
                  <a:gs pos="50000">
                    <a:srgbClr val="D4AF37"/>
                  </a:gs>
                  <a:gs pos="100000">
                    <a:srgbClr val="D4AF37"/>
                  </a:gs>
                </a:gsLst>
              </a:gradFill>
              <a:ln>
                <a:solidFill>
                  <a:srgbClr val="D4AF37"/>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200" dirty="0"/>
                  <a:t>Master Plan List</a:t>
                </a:r>
              </a:p>
            </p:txBody>
          </p:sp>
          <p:sp>
            <p:nvSpPr>
              <p:cNvPr id="52" name="Flowchart: Document 51"/>
              <p:cNvSpPr/>
              <p:nvPr/>
            </p:nvSpPr>
            <p:spPr>
              <a:xfrm>
                <a:off x="5136937" y="1555957"/>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err="1" smtClean="0"/>
                  <a:t>tCustomer</a:t>
                </a:r>
                <a:endParaRPr lang="en-US" sz="1200" dirty="0"/>
              </a:p>
            </p:txBody>
          </p:sp>
          <p:sp>
            <p:nvSpPr>
              <p:cNvPr id="53" name="Flowchart: Document 52"/>
              <p:cNvSpPr/>
              <p:nvPr/>
            </p:nvSpPr>
            <p:spPr>
              <a:xfrm>
                <a:off x="6335612" y="1555957"/>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t>Customer </a:t>
                </a:r>
                <a:r>
                  <a:rPr lang="en-US" sz="1200" dirty="0" err="1" smtClean="0"/>
                  <a:t>Config</a:t>
                </a:r>
                <a:endParaRPr lang="en-US" sz="1200" dirty="0"/>
              </a:p>
            </p:txBody>
          </p:sp>
          <p:sp>
            <p:nvSpPr>
              <p:cNvPr id="54" name="Flowchart: Document 53"/>
              <p:cNvSpPr/>
              <p:nvPr/>
            </p:nvSpPr>
            <p:spPr>
              <a:xfrm>
                <a:off x="7461512" y="1554433"/>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Sales </a:t>
                </a:r>
                <a:r>
                  <a:rPr lang="en-US" sz="1200" dirty="0" smtClean="0"/>
                  <a:t>Customer </a:t>
                </a:r>
                <a:r>
                  <a:rPr lang="en-US" sz="1200" dirty="0"/>
                  <a:t>Data </a:t>
                </a:r>
              </a:p>
            </p:txBody>
          </p:sp>
          <p:cxnSp>
            <p:nvCxnSpPr>
              <p:cNvPr id="55" name="Straight Arrow Connector 54"/>
              <p:cNvCxnSpPr/>
              <p:nvPr/>
            </p:nvCxnSpPr>
            <p:spPr>
              <a:xfrm flipH="1">
                <a:off x="6606749" y="2168606"/>
                <a:ext cx="4335" cy="835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7058025" y="2168606"/>
                <a:ext cx="661640" cy="835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91201" y="2044781"/>
                <a:ext cx="539412" cy="959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0" name="Arrow: Vertically Fragmented"/>
            <p:cNvSpPr/>
            <p:nvPr/>
          </p:nvSpPr>
          <p:spPr>
            <a:xfrm flipH="1">
              <a:off x="2333613" y="2544221"/>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58" name="Arrow: Mutually Exclusive"/>
          <p:cNvSpPr/>
          <p:nvPr/>
        </p:nvSpPr>
        <p:spPr>
          <a:xfrm flipH="1">
            <a:off x="3900712" y="2077496"/>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Arrow: Mix and Match"/>
          <p:cNvSpPr/>
          <p:nvPr/>
        </p:nvSpPr>
        <p:spPr>
          <a:xfrm flipH="1">
            <a:off x="3900712" y="2972846"/>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0" name="Which is customer address"/>
          <p:cNvSpPr/>
          <p:nvPr/>
        </p:nvSpPr>
        <p:spPr>
          <a:xfrm>
            <a:off x="1581568" y="3474055"/>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Which is the right customer address?</a:t>
            </a:r>
            <a:endParaRPr lang="en-US" dirty="0"/>
          </a:p>
        </p:txBody>
      </p:sp>
      <p:sp>
        <p:nvSpPr>
          <p:cNvPr id="2" name="Identify critical information"/>
          <p:cNvSpPr txBox="1"/>
          <p:nvPr/>
        </p:nvSpPr>
        <p:spPr>
          <a:xfrm>
            <a:off x="404037" y="960121"/>
            <a:ext cx="11313042" cy="400110"/>
          </a:xfrm>
          <a:prstGeom prst="rect">
            <a:avLst/>
          </a:prstGeom>
          <a:gradFill>
            <a:gsLst>
              <a:gs pos="0">
                <a:schemeClr val="accent6">
                  <a:lumMod val="110000"/>
                  <a:satMod val="105000"/>
                  <a:tint val="67000"/>
                  <a:alpha val="80000"/>
                </a:schemeClr>
              </a:gs>
              <a:gs pos="50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smtClean="0">
                <a:solidFill>
                  <a:schemeClr val="tx2"/>
                </a:solidFill>
                <a:latin typeface="Segoe UI Light" panose="020B0502040204020203" pitchFamily="34" charset="0"/>
                <a:cs typeface="Segoe UI Light" panose="020B0502040204020203" pitchFamily="34" charset="0"/>
              </a:rPr>
              <a:t>Identify critical </a:t>
            </a:r>
            <a:r>
              <a:rPr lang="en-US" sz="2000" b="1" dirty="0">
                <a:solidFill>
                  <a:schemeClr val="tx2"/>
                </a:solidFill>
                <a:latin typeface="Segoe UI Light" panose="020B0502040204020203" pitchFamily="34" charset="0"/>
                <a:cs typeface="Segoe UI Light" panose="020B0502040204020203" pitchFamily="34" charset="0"/>
              </a:rPr>
              <a:t>information within an </a:t>
            </a:r>
            <a:r>
              <a:rPr lang="en-US" sz="2000" b="1" dirty="0" smtClean="0">
                <a:solidFill>
                  <a:schemeClr val="tx2"/>
                </a:solidFill>
                <a:latin typeface="Segoe UI Light" panose="020B0502040204020203" pitchFamily="34" charset="0"/>
                <a:cs typeface="Segoe UI Light" panose="020B0502040204020203" pitchFamily="34" charset="0"/>
              </a:rPr>
              <a:t>organization—and create </a:t>
            </a:r>
            <a:r>
              <a:rPr lang="en-US" sz="2000" b="1" dirty="0">
                <a:solidFill>
                  <a:schemeClr val="tx2"/>
                </a:solidFill>
                <a:latin typeface="Segoe UI Light" panose="020B0502040204020203" pitchFamily="34" charset="0"/>
                <a:cs typeface="Segoe UI Light" panose="020B0502040204020203" pitchFamily="34" charset="0"/>
              </a:rPr>
              <a:t>a single view of </a:t>
            </a:r>
            <a:r>
              <a:rPr lang="en-US" sz="2000" b="1" dirty="0" smtClean="0">
                <a:solidFill>
                  <a:schemeClr val="tx2"/>
                </a:solidFill>
                <a:latin typeface="Segoe UI Light" panose="020B0502040204020203" pitchFamily="34" charset="0"/>
                <a:cs typeface="Segoe UI Light" panose="020B0502040204020203" pitchFamily="34" charset="0"/>
              </a:rPr>
              <a:t>truth </a:t>
            </a:r>
            <a:endParaRPr lang="en-US" sz="2000" b="1" dirty="0">
              <a:solidFill>
                <a:schemeClr val="tx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526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par>
                                <p:cTn id="21" presetID="10" presetClass="exit" presetSubtype="0" fill="hold" nodeType="withEffect">
                                  <p:stCondLst>
                                    <p:cond delay="0"/>
                                  </p:stCondLst>
                                  <p:childTnLst>
                                    <p:animEffect transition="out" filter="fade">
                                      <p:cBhvr>
                                        <p:cTn id="22" dur="500"/>
                                        <p:tgtEl>
                                          <p:spTgt spid="33"/>
                                        </p:tgtEl>
                                      </p:cBhvr>
                                    </p:animEffect>
                                    <p:set>
                                      <p:cBhvr>
                                        <p:cTn id="23" dur="1" fill="hold">
                                          <p:stCondLst>
                                            <p:cond delay="499"/>
                                          </p:stCondLst>
                                        </p:cTn>
                                        <p:tgtEl>
                                          <p:spTgt spid="3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7"/>
                                        </p:tgtEl>
                                      </p:cBhvr>
                                    </p:animEffect>
                                    <p:set>
                                      <p:cBhvr>
                                        <p:cTn id="26" dur="1" fill="hold">
                                          <p:stCondLst>
                                            <p:cond delay="499"/>
                                          </p:stCondLst>
                                        </p:cTn>
                                        <p:tgtEl>
                                          <p:spTgt spid="3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3"/>
                                        </p:tgtEl>
                                      </p:cBhvr>
                                    </p:animEffect>
                                    <p:set>
                                      <p:cBhvr>
                                        <p:cTn id="29" dur="1" fill="hold">
                                          <p:stCondLst>
                                            <p:cond delay="499"/>
                                          </p:stCondLst>
                                        </p:cTn>
                                        <p:tgtEl>
                                          <p:spTgt spid="43"/>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6"/>
                                        </p:tgtEl>
                                      </p:cBhvr>
                                    </p:animEffect>
                                    <p:set>
                                      <p:cBhvr>
                                        <p:cTn id="32" dur="1" fill="hold">
                                          <p:stCondLst>
                                            <p:cond delay="499"/>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9"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0" y="278213"/>
            <a:ext cx="12192000" cy="1027795"/>
          </a:xfrm>
        </p:spPr>
        <p:txBody>
          <a:bodyPr>
            <a:noAutofit/>
          </a:bodyPr>
          <a:lstStyle/>
          <a:p>
            <a:pPr>
              <a:lnSpc>
                <a:spcPct val="100000"/>
              </a:lnSpc>
            </a:pPr>
            <a:r>
              <a:rPr lang="en-US" sz="4400" dirty="0">
                <a:solidFill>
                  <a:srgbClr val="D40E8C"/>
                </a:solidFill>
                <a:latin typeface="Segoe UI" panose="020B0502040204020203" pitchFamily="34" charset="0"/>
                <a:ea typeface="Verdana" charset="0"/>
                <a:cs typeface="Segoe UI" panose="020B0502040204020203" pitchFamily="34" charset="0"/>
              </a:rPr>
              <a:t>Use Case: </a:t>
            </a:r>
            <a:r>
              <a:rPr lang="en-US" sz="4400" dirty="0">
                <a:solidFill>
                  <a:srgbClr val="D40E8C"/>
                </a:solidFill>
                <a:latin typeface="Segoe UI" panose="020B0502040204020203" pitchFamily="34" charset="0"/>
                <a:ea typeface="Verdana" charset="0"/>
                <a:cs typeface="Segoe UI" panose="020B0502040204020203" pitchFamily="34" charset="0"/>
              </a:rPr>
              <a:t>Enterprise Information Management</a:t>
            </a:r>
            <a:endParaRPr lang="en-US" sz="4400" dirty="0">
              <a:solidFill>
                <a:srgbClr val="D40E8C"/>
              </a:solidFill>
              <a:latin typeface="Segoe UI" panose="020B0502040204020203" pitchFamily="34" charset="0"/>
              <a:ea typeface="Verdana" charset="0"/>
              <a:cs typeface="Segoe UI" panose="020B0502040204020203" pitchFamily="34" charset="0"/>
            </a:endParaRPr>
          </a:p>
        </p:txBody>
      </p:sp>
      <p:sp>
        <p:nvSpPr>
          <p:cNvPr id="74" name="DQS Bottom"/>
          <p:cNvSpPr/>
          <p:nvPr/>
        </p:nvSpPr>
        <p:spPr bwMode="auto">
          <a:xfrm rot="10800000">
            <a:off x="7902305" y="4071766"/>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5" name="MDS bottom"/>
          <p:cNvSpPr/>
          <p:nvPr/>
        </p:nvSpPr>
        <p:spPr bwMode="auto">
          <a:xfrm rot="10800000">
            <a:off x="4780910" y="4085603"/>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6" name="SSIS bottom"/>
          <p:cNvSpPr/>
          <p:nvPr/>
        </p:nvSpPr>
        <p:spPr bwMode="auto">
          <a:xfrm rot="10800000">
            <a:off x="1659514" y="4071767"/>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grpSp>
        <p:nvGrpSpPr>
          <p:cNvPr id="77" name="Background"/>
          <p:cNvGrpSpPr/>
          <p:nvPr/>
        </p:nvGrpSpPr>
        <p:grpSpPr>
          <a:xfrm>
            <a:off x="1456579" y="2447213"/>
            <a:ext cx="9418320" cy="1658811"/>
            <a:chOff x="1456579" y="2447213"/>
            <a:chExt cx="9418320" cy="1658811"/>
          </a:xfrm>
        </p:grpSpPr>
        <p:sp>
          <p:nvSpPr>
            <p:cNvPr id="78" name="Rectangle 77"/>
            <p:cNvSpPr>
              <a:spLocks noChangeAspect="1"/>
            </p:cNvSpPr>
            <p:nvPr/>
          </p:nvSpPr>
          <p:spPr bwMode="auto">
            <a:xfrm>
              <a:off x="1456579" y="2447235"/>
              <a:ext cx="9418320" cy="1658789"/>
            </a:xfrm>
            <a:prstGeom prst="rect">
              <a:avLst/>
            </a:prstGeom>
            <a:gradFill flip="none" rotWithShape="1">
              <a:gsLst>
                <a:gs pos="0">
                  <a:srgbClr val="5B9BD5">
                    <a:lumMod val="75000"/>
                    <a:alpha val="80000"/>
                  </a:srgbClr>
                </a:gs>
                <a:gs pos="52000">
                  <a:srgbClr val="C00000">
                    <a:alpha val="70000"/>
                  </a:srgbClr>
                </a:gs>
                <a:gs pos="100000">
                  <a:srgbClr val="5B9BD5">
                    <a:lumMod val="50000"/>
                    <a:alpha val="80000"/>
                  </a:srgbClr>
                </a:gs>
              </a:gsLst>
              <a:lin ang="2700000" scaled="1"/>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9" name="Rectangle 78"/>
            <p:cNvSpPr>
              <a:spLocks/>
            </p:cNvSpPr>
            <p:nvPr/>
          </p:nvSpPr>
          <p:spPr bwMode="auto">
            <a:xfrm>
              <a:off x="1456579" y="2447213"/>
              <a:ext cx="9418320" cy="1483131"/>
            </a:xfrm>
            <a:prstGeom prst="rect">
              <a:avLst/>
            </a:prstGeom>
            <a:gradFill flip="none" rotWithShape="1">
              <a:gsLst>
                <a:gs pos="0">
                  <a:srgbClr val="E7E6E6">
                    <a:lumMod val="25000"/>
                  </a:srgbClr>
                </a:gs>
                <a:gs pos="52000">
                  <a:sysClr val="windowText" lastClr="000000">
                    <a:lumMod val="50000"/>
                    <a:lumOff val="50000"/>
                  </a:sysClr>
                </a:gs>
                <a:gs pos="100000">
                  <a:srgbClr val="E7E6E6">
                    <a:lumMod val="2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grpSp>
      <p:sp>
        <p:nvSpPr>
          <p:cNvPr id="80" name="DQS Top"/>
          <p:cNvSpPr>
            <a:spLocks/>
          </p:cNvSpPr>
          <p:nvPr/>
        </p:nvSpPr>
        <p:spPr bwMode="auto">
          <a:xfrm>
            <a:off x="7902305" y="1547537"/>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1" name="MDS top"/>
          <p:cNvSpPr/>
          <p:nvPr/>
        </p:nvSpPr>
        <p:spPr bwMode="auto">
          <a:xfrm>
            <a:off x="4780909" y="1547537"/>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2" name="SSIS top"/>
          <p:cNvSpPr/>
          <p:nvPr/>
        </p:nvSpPr>
        <p:spPr bwMode="auto">
          <a:xfrm>
            <a:off x="1659513" y="1547537"/>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3" name="DQS Text"/>
          <p:cNvSpPr/>
          <p:nvPr/>
        </p:nvSpPr>
        <p:spPr>
          <a:xfrm>
            <a:off x="7993745" y="4111326"/>
            <a:ext cx="2560320" cy="1538883"/>
          </a:xfrm>
          <a:prstGeom prst="rect">
            <a:avLst/>
          </a:prstGeom>
        </p:spPr>
        <p:txBody>
          <a:bodyPr wrap="square">
            <a:sp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Knowledge-driven data cleansing</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Corrects and de-duplicates data</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Integrates with Integration Services</a:t>
            </a:r>
          </a:p>
        </p:txBody>
      </p:sp>
      <p:sp>
        <p:nvSpPr>
          <p:cNvPr id="84" name="MDS text"/>
          <p:cNvSpPr txBox="1"/>
          <p:nvPr/>
        </p:nvSpPr>
        <p:spPr>
          <a:xfrm>
            <a:off x="4872349" y="4111326"/>
            <a:ext cx="2560320" cy="1437899"/>
          </a:xfrm>
          <a:prstGeom prst="rect">
            <a:avLst/>
          </a:prstGeom>
          <a:noFill/>
        </p:spPr>
        <p:txBody>
          <a:bodyPr wrap="square" rtlCol="0">
            <a:no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Master data management</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Manages reliable, centralized data</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Broadens its reach with a new Excel Add-in that can leverage Data Quality Services</a:t>
            </a:r>
          </a:p>
        </p:txBody>
      </p:sp>
      <p:sp>
        <p:nvSpPr>
          <p:cNvPr id="85" name="SSIS Text"/>
          <p:cNvSpPr txBox="1">
            <a:spLocks/>
          </p:cNvSpPr>
          <p:nvPr/>
        </p:nvSpPr>
        <p:spPr>
          <a:xfrm>
            <a:off x="1750953" y="4111326"/>
            <a:ext cx="2560320" cy="1624967"/>
          </a:xfrm>
          <a:prstGeom prst="rect">
            <a:avLst/>
          </a:prstGeom>
          <a:noFill/>
        </p:spPr>
        <p:txBody>
          <a:bodyPr wrap="square" lIns="67217" tIns="33609" rIns="67217" bIns="33609" rtlCol="0">
            <a:sp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Primarily designed to implement ETL processes</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Provides a robust, flexible, fast, scalable and extensible architecture</a:t>
            </a:r>
          </a:p>
          <a:p>
            <a:pPr marL="129569" indent="-129569" defTabSz="672358">
              <a:spcAft>
                <a:spcPts val="588"/>
              </a:spcAft>
              <a:buSzPct val="100000"/>
              <a:buFont typeface="Arial" pitchFamily="34" charset="0"/>
              <a:buChar char="•"/>
            </a:pPr>
            <a:endParaRPr lang="en-US" sz="809"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a:p>
            <a:pPr marL="129569" indent="-129569" defTabSz="672358">
              <a:spcAft>
                <a:spcPts val="588"/>
              </a:spcAft>
              <a:buSzPct val="100000"/>
              <a:buFont typeface="Arial" pitchFamily="34" charset="0"/>
              <a:buChar char="•"/>
            </a:pPr>
            <a:endParaRPr lang="en-US" sz="809"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p:txBody>
      </p:sp>
      <p:pic>
        <p:nvPicPr>
          <p:cNvPr id="86" name="MDS Pi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3588" y="2627172"/>
            <a:ext cx="2297842" cy="128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DQS Pic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67633" y="2444292"/>
            <a:ext cx="1812544"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CCCC Data Bottom"/>
          <p:cNvSpPr>
            <a:spLocks noChangeAspect="1"/>
          </p:cNvSpPr>
          <p:nvPr/>
        </p:nvSpPr>
        <p:spPr bwMode="auto">
          <a:xfrm>
            <a:off x="1659513" y="5632618"/>
            <a:ext cx="8985992" cy="456688"/>
          </a:xfrm>
          <a:prstGeom prst="roundRect">
            <a:avLst/>
          </a:prstGeom>
          <a:gradFill>
            <a:gsLst>
              <a:gs pos="0">
                <a:srgbClr val="0072BA"/>
              </a:gs>
              <a:gs pos="50000">
                <a:srgbClr val="0951A4"/>
              </a:gs>
              <a:gs pos="100000">
                <a:srgbClr val="1F419B"/>
              </a:gs>
            </a:gsLst>
          </a:gradFill>
          <a:ln>
            <a:solidFill>
              <a:srgbClr val="1F419B"/>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7232" tIns="67232" rIns="67232" bIns="67232" numCol="1" rtlCol="0" anchor="t" anchorCtr="0" compatLnSpc="1">
            <a:prstTxWarp prst="textNoShape">
              <a:avLst/>
            </a:prstTxWarp>
            <a:spAutoFit/>
          </a:bodyPr>
          <a:lstStyle/>
          <a:p>
            <a:pPr algn="ctr" defTabSz="672358">
              <a:defRPr/>
            </a:pPr>
            <a:r>
              <a:rPr lang="en-US" b="1" kern="0" dirty="0">
                <a:solidFill>
                  <a:prstClr val="white"/>
                </a:solidFill>
                <a:latin typeface="Calibri" panose="020F0502020204030204"/>
              </a:rPr>
              <a:t>Complete, Clean, Consistent and Current Data</a:t>
            </a:r>
          </a:p>
        </p:txBody>
      </p:sp>
      <p:pic>
        <p:nvPicPr>
          <p:cNvPr id="89" name="SSIS Pict"/>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321896" y="2627172"/>
            <a:ext cx="1418435" cy="128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DQS Logo"/>
          <p:cNvGrpSpPr/>
          <p:nvPr/>
        </p:nvGrpSpPr>
        <p:grpSpPr>
          <a:xfrm>
            <a:off x="8253059" y="1652125"/>
            <a:ext cx="2041693" cy="757242"/>
            <a:chOff x="8253059" y="1652125"/>
            <a:chExt cx="2041693" cy="757242"/>
          </a:xfrm>
        </p:grpSpPr>
        <p:pic>
          <p:nvPicPr>
            <p:cNvPr id="91" name="Picture 90"/>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8253059" y="1652125"/>
              <a:ext cx="2041693" cy="600206"/>
            </a:xfrm>
            <a:prstGeom prst="rect">
              <a:avLst/>
            </a:prstGeom>
          </p:spPr>
        </p:pic>
        <p:sp>
          <p:nvSpPr>
            <p:cNvPr id="92" name="TextBox 91"/>
            <p:cNvSpPr txBox="1"/>
            <p:nvPr/>
          </p:nvSpPr>
          <p:spPr>
            <a:xfrm>
              <a:off x="8253059" y="2079691"/>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Data Quality Services</a:t>
              </a:r>
            </a:p>
          </p:txBody>
        </p:sp>
        <p:sp>
          <p:nvSpPr>
            <p:cNvPr id="93" name="Rectangle 92"/>
            <p:cNvSpPr/>
            <p:nvPr/>
          </p:nvSpPr>
          <p:spPr>
            <a:xfrm>
              <a:off x="9757431" y="1877128"/>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MDS Logo"/>
          <p:cNvGrpSpPr/>
          <p:nvPr/>
        </p:nvGrpSpPr>
        <p:grpSpPr>
          <a:xfrm>
            <a:off x="5131663" y="1652124"/>
            <a:ext cx="2041693" cy="757241"/>
            <a:chOff x="5131663" y="1652124"/>
            <a:chExt cx="2041693" cy="757241"/>
          </a:xfrm>
        </p:grpSpPr>
        <p:pic>
          <p:nvPicPr>
            <p:cNvPr id="95" name="Picture 94"/>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5131663" y="1652124"/>
              <a:ext cx="2041693" cy="600206"/>
            </a:xfrm>
            <a:prstGeom prst="rect">
              <a:avLst/>
            </a:prstGeom>
          </p:spPr>
        </p:pic>
        <p:sp>
          <p:nvSpPr>
            <p:cNvPr id="96" name="TextBox 95"/>
            <p:cNvSpPr txBox="1"/>
            <p:nvPr/>
          </p:nvSpPr>
          <p:spPr>
            <a:xfrm>
              <a:off x="5131663" y="2079689"/>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Master Data Services</a:t>
              </a:r>
            </a:p>
          </p:txBody>
        </p:sp>
        <p:sp>
          <p:nvSpPr>
            <p:cNvPr id="97" name="Rectangle 96"/>
            <p:cNvSpPr/>
            <p:nvPr/>
          </p:nvSpPr>
          <p:spPr>
            <a:xfrm>
              <a:off x="6655847" y="1869931"/>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SSIS Logo"/>
          <p:cNvGrpSpPr/>
          <p:nvPr/>
        </p:nvGrpSpPr>
        <p:grpSpPr>
          <a:xfrm>
            <a:off x="2010267" y="1652124"/>
            <a:ext cx="2041693" cy="757241"/>
            <a:chOff x="2010267" y="1652124"/>
            <a:chExt cx="2041693" cy="757241"/>
          </a:xfrm>
        </p:grpSpPr>
        <p:pic>
          <p:nvPicPr>
            <p:cNvPr id="99" name="Picture 98"/>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2010267" y="1652124"/>
              <a:ext cx="2041693" cy="600206"/>
            </a:xfrm>
            <a:prstGeom prst="rect">
              <a:avLst/>
            </a:prstGeom>
          </p:spPr>
        </p:pic>
        <p:sp>
          <p:nvSpPr>
            <p:cNvPr id="100" name="TextBox 99"/>
            <p:cNvSpPr txBox="1"/>
            <p:nvPr/>
          </p:nvSpPr>
          <p:spPr>
            <a:xfrm>
              <a:off x="2010267" y="2079689"/>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Integration Services</a:t>
              </a:r>
            </a:p>
          </p:txBody>
        </p:sp>
        <p:sp>
          <p:nvSpPr>
            <p:cNvPr id="101" name="Rectangle 100"/>
            <p:cNvSpPr/>
            <p:nvPr/>
          </p:nvSpPr>
          <p:spPr>
            <a:xfrm>
              <a:off x="3531911" y="1886402"/>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48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00"/>
                                        <p:tgtEl>
                                          <p:spTgt spid="82"/>
                                        </p:tgtEl>
                                      </p:cBhvr>
                                    </p:animEffect>
                                    <p:anim calcmode="lin" valueType="num">
                                      <p:cBhvr>
                                        <p:cTn id="11" dur="1000" fill="hold"/>
                                        <p:tgtEl>
                                          <p:spTgt spid="82"/>
                                        </p:tgtEl>
                                        <p:attrNameLst>
                                          <p:attrName>ppt_x</p:attrName>
                                        </p:attrNameLst>
                                      </p:cBhvr>
                                      <p:tavLst>
                                        <p:tav tm="0">
                                          <p:val>
                                            <p:strVal val="#ppt_x"/>
                                          </p:val>
                                        </p:tav>
                                        <p:tav tm="100000">
                                          <p:val>
                                            <p:strVal val="#ppt_x"/>
                                          </p:val>
                                        </p:tav>
                                      </p:tavLst>
                                    </p:anim>
                                    <p:anim calcmode="lin" valueType="num">
                                      <p:cBhvr>
                                        <p:cTn id="12" dur="1000" fill="hold"/>
                                        <p:tgtEl>
                                          <p:spTgt spid="82"/>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40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1000"/>
                                        <p:tgtEl>
                                          <p:spTgt spid="76"/>
                                        </p:tgtEl>
                                      </p:cBhvr>
                                    </p:animEffect>
                                    <p:anim calcmode="lin" valueType="num">
                                      <p:cBhvr>
                                        <p:cTn id="16" dur="1000" fill="hold"/>
                                        <p:tgtEl>
                                          <p:spTgt spid="76"/>
                                        </p:tgtEl>
                                        <p:attrNameLst>
                                          <p:attrName>ppt_x</p:attrName>
                                        </p:attrNameLst>
                                      </p:cBhvr>
                                      <p:tavLst>
                                        <p:tav tm="0">
                                          <p:val>
                                            <p:strVal val="#ppt_x"/>
                                          </p:val>
                                        </p:tav>
                                        <p:tav tm="100000">
                                          <p:val>
                                            <p:strVal val="#ppt_x"/>
                                          </p:val>
                                        </p:tav>
                                      </p:tavLst>
                                    </p:anim>
                                    <p:anim calcmode="lin" valueType="num">
                                      <p:cBhvr>
                                        <p:cTn id="17" dur="1000" fill="hold"/>
                                        <p:tgtEl>
                                          <p:spTgt spid="76"/>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40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anim calcmode="lin" valueType="num">
                                      <p:cBhvr>
                                        <p:cTn id="21" dur="1000" fill="hold"/>
                                        <p:tgtEl>
                                          <p:spTgt spid="81"/>
                                        </p:tgtEl>
                                        <p:attrNameLst>
                                          <p:attrName>ppt_x</p:attrName>
                                        </p:attrNameLst>
                                      </p:cBhvr>
                                      <p:tavLst>
                                        <p:tav tm="0">
                                          <p:val>
                                            <p:strVal val="#ppt_x"/>
                                          </p:val>
                                        </p:tav>
                                        <p:tav tm="100000">
                                          <p:val>
                                            <p:strVal val="#ppt_x"/>
                                          </p:val>
                                        </p:tav>
                                      </p:tavLst>
                                    </p:anim>
                                    <p:anim calcmode="lin" valueType="num">
                                      <p:cBhvr>
                                        <p:cTn id="22" dur="1000" fill="hold"/>
                                        <p:tgtEl>
                                          <p:spTgt spid="8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40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1000"/>
                                        <p:tgtEl>
                                          <p:spTgt spid="75"/>
                                        </p:tgtEl>
                                      </p:cBhvr>
                                    </p:animEffect>
                                    <p:anim calcmode="lin" valueType="num">
                                      <p:cBhvr>
                                        <p:cTn id="26" dur="1000" fill="hold"/>
                                        <p:tgtEl>
                                          <p:spTgt spid="75"/>
                                        </p:tgtEl>
                                        <p:attrNameLst>
                                          <p:attrName>ppt_x</p:attrName>
                                        </p:attrNameLst>
                                      </p:cBhvr>
                                      <p:tavLst>
                                        <p:tav tm="0">
                                          <p:val>
                                            <p:strVal val="#ppt_x"/>
                                          </p:val>
                                        </p:tav>
                                        <p:tav tm="100000">
                                          <p:val>
                                            <p:strVal val="#ppt_x"/>
                                          </p:val>
                                        </p:tav>
                                      </p:tavLst>
                                    </p:anim>
                                    <p:anim calcmode="lin" valueType="num">
                                      <p:cBhvr>
                                        <p:cTn id="27" dur="1000" fill="hold"/>
                                        <p:tgtEl>
                                          <p:spTgt spid="75"/>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4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1000"/>
                                        <p:tgtEl>
                                          <p:spTgt spid="80"/>
                                        </p:tgtEl>
                                      </p:cBhvr>
                                    </p:animEffect>
                                    <p:anim calcmode="lin" valueType="num">
                                      <p:cBhvr>
                                        <p:cTn id="31" dur="1000" fill="hold"/>
                                        <p:tgtEl>
                                          <p:spTgt spid="80"/>
                                        </p:tgtEl>
                                        <p:attrNameLst>
                                          <p:attrName>ppt_x</p:attrName>
                                        </p:attrNameLst>
                                      </p:cBhvr>
                                      <p:tavLst>
                                        <p:tav tm="0">
                                          <p:val>
                                            <p:strVal val="#ppt_x"/>
                                          </p:val>
                                        </p:tav>
                                        <p:tav tm="100000">
                                          <p:val>
                                            <p:strVal val="#ppt_x"/>
                                          </p:val>
                                        </p:tav>
                                      </p:tavLst>
                                    </p:anim>
                                    <p:anim calcmode="lin" valueType="num">
                                      <p:cBhvr>
                                        <p:cTn id="32" dur="1000" fill="hold"/>
                                        <p:tgtEl>
                                          <p:spTgt spid="80"/>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anim calcmode="lin" valueType="num">
                                      <p:cBhvr>
                                        <p:cTn id="36" dur="1000" fill="hold"/>
                                        <p:tgtEl>
                                          <p:spTgt spid="74"/>
                                        </p:tgtEl>
                                        <p:attrNameLst>
                                          <p:attrName>ppt_x</p:attrName>
                                        </p:attrNameLst>
                                      </p:cBhvr>
                                      <p:tavLst>
                                        <p:tav tm="0">
                                          <p:val>
                                            <p:strVal val="#ppt_x"/>
                                          </p:val>
                                        </p:tav>
                                        <p:tav tm="100000">
                                          <p:val>
                                            <p:strVal val="#ppt_x"/>
                                          </p:val>
                                        </p:tav>
                                      </p:tavLst>
                                    </p:anim>
                                    <p:anim calcmode="lin" valueType="num">
                                      <p:cBhvr>
                                        <p:cTn id="37" dur="1000" fill="hold"/>
                                        <p:tgtEl>
                                          <p:spTgt spid="74"/>
                                        </p:tgtEl>
                                        <p:attrNameLst>
                                          <p:attrName>ppt_y</p:attrName>
                                        </p:attrNameLst>
                                      </p:cBhvr>
                                      <p:tavLst>
                                        <p:tav tm="0">
                                          <p:val>
                                            <p:strVal val="#ppt_y-.1"/>
                                          </p:val>
                                        </p:tav>
                                        <p:tav tm="100000">
                                          <p:val>
                                            <p:strVal val="#ppt_y"/>
                                          </p:val>
                                        </p:tav>
                                      </p:tavLst>
                                    </p:anim>
                                  </p:childTnLst>
                                </p:cTn>
                              </p:par>
                              <p:par>
                                <p:cTn id="38" presetID="53" presetClass="entr" presetSubtype="16" fill="hold" nodeType="withEffect">
                                  <p:stCondLst>
                                    <p:cond delay="400"/>
                                  </p:stCondLst>
                                  <p:childTnLst>
                                    <p:set>
                                      <p:cBhvr>
                                        <p:cTn id="39" dur="1" fill="hold">
                                          <p:stCondLst>
                                            <p:cond delay="0"/>
                                          </p:stCondLst>
                                        </p:cTn>
                                        <p:tgtEl>
                                          <p:spTgt spid="89"/>
                                        </p:tgtEl>
                                        <p:attrNameLst>
                                          <p:attrName>style.visibility</p:attrName>
                                        </p:attrNameLst>
                                      </p:cBhvr>
                                      <p:to>
                                        <p:strVal val="visible"/>
                                      </p:to>
                                    </p:set>
                                    <p:anim calcmode="lin" valueType="num">
                                      <p:cBhvr>
                                        <p:cTn id="40" dur="500" fill="hold"/>
                                        <p:tgtEl>
                                          <p:spTgt spid="89"/>
                                        </p:tgtEl>
                                        <p:attrNameLst>
                                          <p:attrName>ppt_w</p:attrName>
                                        </p:attrNameLst>
                                      </p:cBhvr>
                                      <p:tavLst>
                                        <p:tav tm="0">
                                          <p:val>
                                            <p:fltVal val="0"/>
                                          </p:val>
                                        </p:tav>
                                        <p:tav tm="100000">
                                          <p:val>
                                            <p:strVal val="#ppt_w"/>
                                          </p:val>
                                        </p:tav>
                                      </p:tavLst>
                                    </p:anim>
                                    <p:anim calcmode="lin" valueType="num">
                                      <p:cBhvr>
                                        <p:cTn id="41" dur="500" fill="hold"/>
                                        <p:tgtEl>
                                          <p:spTgt spid="89"/>
                                        </p:tgtEl>
                                        <p:attrNameLst>
                                          <p:attrName>ppt_h</p:attrName>
                                        </p:attrNameLst>
                                      </p:cBhvr>
                                      <p:tavLst>
                                        <p:tav tm="0">
                                          <p:val>
                                            <p:fltVal val="0"/>
                                          </p:val>
                                        </p:tav>
                                        <p:tav tm="100000">
                                          <p:val>
                                            <p:strVal val="#ppt_h"/>
                                          </p:val>
                                        </p:tav>
                                      </p:tavLst>
                                    </p:anim>
                                    <p:animEffect transition="in" filter="fade">
                                      <p:cBhvr>
                                        <p:cTn id="42" dur="500"/>
                                        <p:tgtEl>
                                          <p:spTgt spid="89"/>
                                        </p:tgtEl>
                                      </p:cBhvr>
                                    </p:animEffect>
                                  </p:childTnLst>
                                </p:cTn>
                              </p:par>
                              <p:par>
                                <p:cTn id="43" presetID="53" presetClass="entr" presetSubtype="16" fill="hold" nodeType="withEffect">
                                  <p:stCondLst>
                                    <p:cond delay="400"/>
                                  </p:stCondLst>
                                  <p:childTnLst>
                                    <p:set>
                                      <p:cBhvr>
                                        <p:cTn id="44" dur="1" fill="hold">
                                          <p:stCondLst>
                                            <p:cond delay="0"/>
                                          </p:stCondLst>
                                        </p:cTn>
                                        <p:tgtEl>
                                          <p:spTgt spid="86"/>
                                        </p:tgtEl>
                                        <p:attrNameLst>
                                          <p:attrName>style.visibility</p:attrName>
                                        </p:attrNameLst>
                                      </p:cBhvr>
                                      <p:to>
                                        <p:strVal val="visible"/>
                                      </p:to>
                                    </p:set>
                                    <p:anim calcmode="lin" valueType="num">
                                      <p:cBhvr>
                                        <p:cTn id="45" dur="500" fill="hold"/>
                                        <p:tgtEl>
                                          <p:spTgt spid="86"/>
                                        </p:tgtEl>
                                        <p:attrNameLst>
                                          <p:attrName>ppt_w</p:attrName>
                                        </p:attrNameLst>
                                      </p:cBhvr>
                                      <p:tavLst>
                                        <p:tav tm="0">
                                          <p:val>
                                            <p:fltVal val="0"/>
                                          </p:val>
                                        </p:tav>
                                        <p:tav tm="100000">
                                          <p:val>
                                            <p:strVal val="#ppt_w"/>
                                          </p:val>
                                        </p:tav>
                                      </p:tavLst>
                                    </p:anim>
                                    <p:anim calcmode="lin" valueType="num">
                                      <p:cBhvr>
                                        <p:cTn id="46" dur="500" fill="hold"/>
                                        <p:tgtEl>
                                          <p:spTgt spid="86"/>
                                        </p:tgtEl>
                                        <p:attrNameLst>
                                          <p:attrName>ppt_h</p:attrName>
                                        </p:attrNameLst>
                                      </p:cBhvr>
                                      <p:tavLst>
                                        <p:tav tm="0">
                                          <p:val>
                                            <p:fltVal val="0"/>
                                          </p:val>
                                        </p:tav>
                                        <p:tav tm="100000">
                                          <p:val>
                                            <p:strVal val="#ppt_h"/>
                                          </p:val>
                                        </p:tav>
                                      </p:tavLst>
                                    </p:anim>
                                    <p:animEffect transition="in" filter="fade">
                                      <p:cBhvr>
                                        <p:cTn id="47" dur="500"/>
                                        <p:tgtEl>
                                          <p:spTgt spid="86"/>
                                        </p:tgtEl>
                                      </p:cBhvr>
                                    </p:animEffect>
                                  </p:childTnLst>
                                </p:cTn>
                              </p:par>
                              <p:par>
                                <p:cTn id="48" presetID="53" presetClass="entr" presetSubtype="16" fill="hold" nodeType="withEffect">
                                  <p:stCondLst>
                                    <p:cond delay="400"/>
                                  </p:stCondLst>
                                  <p:childTnLst>
                                    <p:set>
                                      <p:cBhvr>
                                        <p:cTn id="49" dur="1" fill="hold">
                                          <p:stCondLst>
                                            <p:cond delay="0"/>
                                          </p:stCondLst>
                                        </p:cTn>
                                        <p:tgtEl>
                                          <p:spTgt spid="87"/>
                                        </p:tgtEl>
                                        <p:attrNameLst>
                                          <p:attrName>style.visibility</p:attrName>
                                        </p:attrNameLst>
                                      </p:cBhvr>
                                      <p:to>
                                        <p:strVal val="visible"/>
                                      </p:to>
                                    </p:set>
                                    <p:anim calcmode="lin" valueType="num">
                                      <p:cBhvr>
                                        <p:cTn id="50" dur="500" fill="hold"/>
                                        <p:tgtEl>
                                          <p:spTgt spid="87"/>
                                        </p:tgtEl>
                                        <p:attrNameLst>
                                          <p:attrName>ppt_w</p:attrName>
                                        </p:attrNameLst>
                                      </p:cBhvr>
                                      <p:tavLst>
                                        <p:tav tm="0">
                                          <p:val>
                                            <p:fltVal val="0"/>
                                          </p:val>
                                        </p:tav>
                                        <p:tav tm="100000">
                                          <p:val>
                                            <p:strVal val="#ppt_w"/>
                                          </p:val>
                                        </p:tav>
                                      </p:tavLst>
                                    </p:anim>
                                    <p:anim calcmode="lin" valueType="num">
                                      <p:cBhvr>
                                        <p:cTn id="51" dur="500" fill="hold"/>
                                        <p:tgtEl>
                                          <p:spTgt spid="87"/>
                                        </p:tgtEl>
                                        <p:attrNameLst>
                                          <p:attrName>ppt_h</p:attrName>
                                        </p:attrNameLst>
                                      </p:cBhvr>
                                      <p:tavLst>
                                        <p:tav tm="0">
                                          <p:val>
                                            <p:fltVal val="0"/>
                                          </p:val>
                                        </p:tav>
                                        <p:tav tm="100000">
                                          <p:val>
                                            <p:strVal val="#ppt_h"/>
                                          </p:val>
                                        </p:tav>
                                      </p:tavLst>
                                    </p:anim>
                                    <p:animEffect transition="in" filter="fade">
                                      <p:cBhvr>
                                        <p:cTn id="52" dur="500"/>
                                        <p:tgtEl>
                                          <p:spTgt spid="87"/>
                                        </p:tgtEl>
                                      </p:cBhvr>
                                    </p:animEffect>
                                  </p:childTnLst>
                                </p:cTn>
                              </p:par>
                              <p:par>
                                <p:cTn id="53" presetID="10" presetClass="entr" presetSubtype="0" fill="hold" nodeType="withEffect">
                                  <p:stCondLst>
                                    <p:cond delay="40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par>
                                <p:cTn id="56" presetID="10" presetClass="entr" presetSubtype="0" fill="hold" nodeType="withEffect">
                                  <p:stCondLst>
                                    <p:cond delay="40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10" presetClass="entr" presetSubtype="0" fill="hold" nodeType="withEffect">
                                  <p:stCondLst>
                                    <p:cond delay="40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par>
                                <p:cTn id="62" presetID="10" presetClass="entr" presetSubtype="0" fill="hold" grpId="0" nodeType="withEffect">
                                  <p:stCondLst>
                                    <p:cond delay="70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1000"/>
                                        <p:tgtEl>
                                          <p:spTgt spid="85"/>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1000"/>
                                        <p:tgtEl>
                                          <p:spTgt spid="84"/>
                                        </p:tgtEl>
                                      </p:cBhvr>
                                    </p:animEffect>
                                  </p:childTnLst>
                                </p:cTn>
                              </p:par>
                              <p:par>
                                <p:cTn id="68" presetID="10" presetClass="entr" presetSubtype="0" fill="hold" grpId="0" nodeType="withEffect">
                                  <p:stCondLst>
                                    <p:cond delay="180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1000"/>
                                        <p:tgtEl>
                                          <p:spTgt spid="83"/>
                                        </p:tgtEl>
                                      </p:cBhvr>
                                    </p:animEffect>
                                  </p:childTnLst>
                                </p:cTn>
                              </p:par>
                            </p:childTnLst>
                          </p:cTn>
                        </p:par>
                        <p:par>
                          <p:cTn id="71" fill="hold">
                            <p:stCondLst>
                              <p:cond delay="2800"/>
                            </p:stCondLst>
                            <p:childTnLst>
                              <p:par>
                                <p:cTn id="72" presetID="1" presetClass="entr" presetSubtype="0" fill="hold" grpId="0" nodeType="afterEffect">
                                  <p:stCondLst>
                                    <p:cond delay="0"/>
                                  </p:stCondLst>
                                  <p:childTnLst>
                                    <p:set>
                                      <p:cBhvr>
                                        <p:cTn id="73"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80" grpId="0" animBg="1"/>
      <p:bldP spid="81" grpId="0" animBg="1"/>
      <p:bldP spid="82" grpId="0" animBg="1"/>
      <p:bldP spid="83" grpId="0"/>
      <p:bldP spid="84" grpId="0"/>
      <p:bldP spid="85" grpId="0"/>
      <p:bldP spid="88" grpId="0" animBg="1"/>
    </p:bldLst>
  </p:timing>
</p:sld>
</file>

<file path=ppt/theme/theme1.xml><?xml version="1.0" encoding="utf-8"?>
<a:theme xmlns:a="http://schemas.openxmlformats.org/drawingml/2006/main" name="BlueMetal Theme">
  <a:themeElements>
    <a:clrScheme name="BlueMetal">
      <a:dk1>
        <a:srgbClr val="4A494F"/>
      </a:dk1>
      <a:lt1>
        <a:srgbClr val="FFFFFF"/>
      </a:lt1>
      <a:dk2>
        <a:srgbClr val="797A7C"/>
      </a:dk2>
      <a:lt2>
        <a:srgbClr val="E7E6E6"/>
      </a:lt2>
      <a:accent1>
        <a:srgbClr val="0072BA"/>
      </a:accent1>
      <a:accent2>
        <a:srgbClr val="1E489D"/>
      </a:accent2>
      <a:accent3>
        <a:srgbClr val="071D58"/>
      </a:accent3>
      <a:accent4>
        <a:srgbClr val="EE6220"/>
      </a:accent4>
      <a:accent5>
        <a:srgbClr val="B2238B"/>
      </a:accent5>
      <a:accent6>
        <a:srgbClr val="A6B639"/>
      </a:accent6>
      <a:hlink>
        <a:srgbClr val="1E489D"/>
      </a:hlink>
      <a:folHlink>
        <a:srgbClr val="071D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Metal" id="{482B9D22-AA6F-F340-AFA7-D048B74A3CBA}" vid="{3BFE1BE9-2688-AC4A-AE58-DAB25B298FFA}"/>
    </a:ext>
  </a:extLst>
</a:theme>
</file>

<file path=ppt/theme/theme2.xml><?xml version="1.0" encoding="utf-8"?>
<a:theme xmlns:a="http://schemas.openxmlformats.org/drawingml/2006/main" name="1_BlueMetal Theme">
  <a:themeElements>
    <a:clrScheme name="BlueMetal">
      <a:dk1>
        <a:srgbClr val="000000"/>
      </a:dk1>
      <a:lt1>
        <a:sysClr val="window" lastClr="FFFFFF"/>
      </a:lt1>
      <a:dk2>
        <a:srgbClr val="4C4C4E"/>
      </a:dk2>
      <a:lt2>
        <a:srgbClr val="E3E3EE"/>
      </a:lt2>
      <a:accent1>
        <a:srgbClr val="0070CD"/>
      </a:accent1>
      <a:accent2>
        <a:srgbClr val="21499C"/>
      </a:accent2>
      <a:accent3>
        <a:srgbClr val="061D57"/>
      </a:accent3>
      <a:accent4>
        <a:srgbClr val="F06421"/>
      </a:accent4>
      <a:accent5>
        <a:srgbClr val="A43F85"/>
      </a:accent5>
      <a:accent6>
        <a:srgbClr val="A7B739"/>
      </a:accent6>
      <a:hlink>
        <a:srgbClr val="21499C"/>
      </a:hlink>
      <a:folHlink>
        <a:srgbClr val="21499C"/>
      </a:folHlink>
    </a:clrScheme>
    <a:fontScheme name="Segue UI Ligh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solidFill>
              <a:schemeClr val="bg1"/>
            </a:solidFill>
          </a:defRPr>
        </a:defPPr>
      </a:lstStyle>
    </a:txDef>
  </a:objectDefaults>
  <a:extraClrSchemeLst/>
  <a:extLst>
    <a:ext uri="{05A4C25C-085E-4340-85A3-A5531E510DB2}">
      <thm15:themeFamily xmlns:thm15="http://schemas.microsoft.com/office/thememl/2012/main" name="BluePrint.potx" id="{42DBE50A-A2C8-4721-873C-B08144A322D5}" vid="{BEB5C83A-079A-4940-B84C-8BD27EAC7A77}"/>
    </a:ext>
  </a:extLst>
</a:theme>
</file>

<file path=ppt/theme/theme3.xml><?xml version="1.0" encoding="utf-8"?>
<a:theme xmlns:a="http://schemas.openxmlformats.org/drawingml/2006/main" name="2_BlueMetal Theme">
  <a:themeElements>
    <a:clrScheme name="BlueMetal">
      <a:dk1>
        <a:srgbClr val="4A494F"/>
      </a:dk1>
      <a:lt1>
        <a:srgbClr val="FFFFFF"/>
      </a:lt1>
      <a:dk2>
        <a:srgbClr val="797A7C"/>
      </a:dk2>
      <a:lt2>
        <a:srgbClr val="E7E6E6"/>
      </a:lt2>
      <a:accent1>
        <a:srgbClr val="0072BA"/>
      </a:accent1>
      <a:accent2>
        <a:srgbClr val="1E489D"/>
      </a:accent2>
      <a:accent3>
        <a:srgbClr val="071D58"/>
      </a:accent3>
      <a:accent4>
        <a:srgbClr val="EE6220"/>
      </a:accent4>
      <a:accent5>
        <a:srgbClr val="B2238B"/>
      </a:accent5>
      <a:accent6>
        <a:srgbClr val="A6B639"/>
      </a:accent6>
      <a:hlink>
        <a:srgbClr val="1E489D"/>
      </a:hlink>
      <a:folHlink>
        <a:srgbClr val="071D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Metal" id="{482B9D22-AA6F-F340-AFA7-D048B74A3CBA}" vid="{3BFE1BE9-2688-AC4A-AE58-DAB25B298FFA}"/>
    </a:ext>
  </a:extLst>
</a:theme>
</file>

<file path=ppt/theme/theme4.xml><?xml version="1.0" encoding="utf-8"?>
<a:theme xmlns:a="http://schemas.openxmlformats.org/drawingml/2006/main" name="BlueMetal Overview 2014">
  <a:themeElements>
    <a:clrScheme name="BlueMetal Rebrand">
      <a:dk1>
        <a:srgbClr val="000000"/>
      </a:dk1>
      <a:lt1>
        <a:sysClr val="window" lastClr="FFFFFF"/>
      </a:lt1>
      <a:dk2>
        <a:srgbClr val="4D4D4D"/>
      </a:dk2>
      <a:lt2>
        <a:srgbClr val="EEECE1"/>
      </a:lt2>
      <a:accent1>
        <a:srgbClr val="0070CD"/>
      </a:accent1>
      <a:accent2>
        <a:srgbClr val="21499C"/>
      </a:accent2>
      <a:accent3>
        <a:srgbClr val="061D57"/>
      </a:accent3>
      <a:accent4>
        <a:srgbClr val="E8E742"/>
      </a:accent4>
      <a:accent5>
        <a:srgbClr val="629ECA"/>
      </a:accent5>
      <a:accent6>
        <a:srgbClr val="8AB505"/>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2" ma:contentTypeDescription="Create a new document." ma:contentTypeScope="" ma:versionID="60080ecbf7e8849f919e490b30707c6b">
  <xsd:schema xmlns:xsd="http://www.w3.org/2001/XMLSchema" xmlns:xs="http://www.w3.org/2001/XMLSchema" xmlns:p="http://schemas.microsoft.com/office/2006/metadata/properties" xmlns:ns2="68201248-332f-4b19-a564-5b53df1aa731" targetNamespace="http://schemas.microsoft.com/office/2006/metadata/properties" ma:root="true" ma:fieldsID="24fd81d70b434b39078743d8e213ef50" ns2:_="">
    <xsd:import namespace="68201248-332f-4b19-a564-5b53df1aa73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4B842F-CE29-47EE-9A23-8CAAA2E3D5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201248-332f-4b19-a564-5b53df1aa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71363B-6BC8-4690-8230-9B3A33C6DCCB}">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68201248-332f-4b19-a564-5b53df1aa731"/>
    <ds:schemaRef ds:uri="http://purl.org/dc/term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1126C43-0CA0-404C-B64A-E41085399E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BlueMetal-RealTimeBusiness</Template>
  <TotalTime>0</TotalTime>
  <Words>4547</Words>
  <Application>Microsoft Office PowerPoint</Application>
  <PresentationFormat>Widescreen</PresentationFormat>
  <Paragraphs>818</Paragraphs>
  <Slides>31</Slides>
  <Notes>30</Notes>
  <HiddenSlides>2</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31</vt:i4>
      </vt:variant>
    </vt:vector>
  </HeadingPairs>
  <TitlesOfParts>
    <vt:vector size="49" baseType="lpstr">
      <vt:lpstr>宋体</vt:lpstr>
      <vt:lpstr>Arial</vt:lpstr>
      <vt:lpstr>Arial Black</vt:lpstr>
      <vt:lpstr>Calibri</vt:lpstr>
      <vt:lpstr>Calibri Light</vt:lpstr>
      <vt:lpstr>Comic Sans MS</vt:lpstr>
      <vt:lpstr>Courier New</vt:lpstr>
      <vt:lpstr>Segoe</vt:lpstr>
      <vt:lpstr>Segoe Light</vt:lpstr>
      <vt:lpstr>Segoe UI</vt:lpstr>
      <vt:lpstr>Segoe UI Light</vt:lpstr>
      <vt:lpstr>Times New Roman</vt:lpstr>
      <vt:lpstr>Verdana</vt:lpstr>
      <vt:lpstr>Wingdings</vt:lpstr>
      <vt:lpstr>BlueMetal Theme</vt:lpstr>
      <vt:lpstr>1_BlueMetal Theme</vt:lpstr>
      <vt:lpstr>2_BlueMetal Theme</vt:lpstr>
      <vt:lpstr>BlueMetal Overview 2014</vt:lpstr>
      <vt:lpstr>Take Me to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Databases</vt:lpstr>
      <vt:lpstr>PowerPoint Presentation</vt:lpstr>
      <vt:lpstr>Governance and Not Only SQL</vt:lpstr>
      <vt:lpstr>What Can You Fish Out of Your Data Lake?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 Familiar</dc:creator>
  <cp:lastModifiedBy>Wolfset, Beth</cp:lastModifiedBy>
  <cp:revision>121</cp:revision>
  <cp:lastPrinted>2016-11-14T15:17:11Z</cp:lastPrinted>
  <dcterms:created xsi:type="dcterms:W3CDTF">2016-07-13T13:37:25Z</dcterms:created>
  <dcterms:modified xsi:type="dcterms:W3CDTF">2018-11-03T01:13:39Z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